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23"/>
  </p:notesMasterIdLst>
  <p:sldIdLst>
    <p:sldId id="296" r:id="rId5"/>
    <p:sldId id="300" r:id="rId6"/>
    <p:sldId id="302" r:id="rId7"/>
    <p:sldId id="278" r:id="rId8"/>
    <p:sldId id="257" r:id="rId9"/>
    <p:sldId id="301" r:id="rId10"/>
    <p:sldId id="281" r:id="rId11"/>
    <p:sldId id="279" r:id="rId12"/>
    <p:sldId id="280" r:id="rId13"/>
    <p:sldId id="304" r:id="rId14"/>
    <p:sldId id="305" r:id="rId15"/>
    <p:sldId id="303" r:id="rId16"/>
    <p:sldId id="306" r:id="rId17"/>
    <p:sldId id="307" r:id="rId18"/>
    <p:sldId id="314" r:id="rId19"/>
    <p:sldId id="315" r:id="rId20"/>
    <p:sldId id="316" r:id="rId21"/>
    <p:sldId id="291" r:id="rId2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CB756"/>
    <a:srgbClr val="2D91D6"/>
    <a:srgbClr val="3BEE62"/>
    <a:srgbClr val="CCE4F1"/>
    <a:srgbClr val="80BDD4"/>
    <a:srgbClr val="007AA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A3025B0-2840-174D-814E-0FBF26C7D303}" v="23" dt="2024-04-08T16:52:03.7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620"/>
    <p:restoredTop sz="94694"/>
  </p:normalViewPr>
  <p:slideViewPr>
    <p:cSldViewPr snapToGrid="0" snapToObjects="1">
      <p:cViewPr varScale="1">
        <p:scale>
          <a:sx n="105" d="100"/>
          <a:sy n="105" d="100"/>
        </p:scale>
        <p:origin x="437"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C191077-E254-1798-875D-CE41B4ECA81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FCEDF0EA-70B0-0B14-510B-FDC2B7227776}"/>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83ACB2BA-E929-E345-8F99-E3D2B112E79D}" type="datetimeFigureOut">
              <a:rPr lang="en-US"/>
              <a:pPr>
                <a:defRPr/>
              </a:pPr>
              <a:t>2/13/2025</a:t>
            </a:fld>
            <a:endParaRPr lang="en-US"/>
          </a:p>
        </p:txBody>
      </p:sp>
      <p:sp>
        <p:nvSpPr>
          <p:cNvPr id="4" name="Slide Image Placeholder 3">
            <a:extLst>
              <a:ext uri="{FF2B5EF4-FFF2-40B4-BE49-F238E27FC236}">
                <a16:creationId xmlns:a16="http://schemas.microsoft.com/office/drawing/2014/main" id="{2378776C-D3DE-8FAE-B806-6943534CECAD}"/>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78089F62-5F2A-E4D6-79F8-12F39530295A}"/>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a:extLst>
              <a:ext uri="{FF2B5EF4-FFF2-40B4-BE49-F238E27FC236}">
                <a16:creationId xmlns:a16="http://schemas.microsoft.com/office/drawing/2014/main" id="{39504029-8AB8-733E-2C4F-DA2E3BAC04B5}"/>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6C7AB4A3-065D-617C-3602-0122D64FFD75}"/>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6765B0DC-6498-454C-8F42-7A1D70100A2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56BEE5C-6A6D-8E46-B073-950146DD052D}" type="slidenum">
              <a:rPr lang="en-US" altLang="en-US" smtClean="0"/>
              <a:pPr fontAlgn="base">
                <a:spcBef>
                  <a:spcPct val="0"/>
                </a:spcBef>
                <a:spcAft>
                  <a:spcPct val="0"/>
                </a:spcAft>
              </a:pPr>
              <a:t>1</a:t>
            </a:fld>
            <a:endParaRPr lang="en-US" altLang="en-US"/>
          </a:p>
        </p:txBody>
      </p:sp>
    </p:spTree>
    <p:extLst>
      <p:ext uri="{BB962C8B-B14F-4D97-AF65-F5344CB8AC3E}">
        <p14:creationId xmlns:p14="http://schemas.microsoft.com/office/powerpoint/2010/main" val="27926968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56BEE5C-6A6D-8E46-B073-950146DD052D}" type="slidenum">
              <a:rPr lang="en-US" altLang="en-US" smtClean="0"/>
              <a:pPr fontAlgn="base">
                <a:spcBef>
                  <a:spcPct val="0"/>
                </a:spcBef>
                <a:spcAft>
                  <a:spcPct val="0"/>
                </a:spcAft>
              </a:pPr>
              <a:t>2</a:t>
            </a:fld>
            <a:endParaRPr lang="en-US" altLang="en-US"/>
          </a:p>
        </p:txBody>
      </p:sp>
    </p:spTree>
    <p:extLst>
      <p:ext uri="{BB962C8B-B14F-4D97-AF65-F5344CB8AC3E}">
        <p14:creationId xmlns:p14="http://schemas.microsoft.com/office/powerpoint/2010/main" val="382675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56BEE5C-6A6D-8E46-B073-950146DD052D}" type="slidenum">
              <a:rPr lang="en-US" altLang="en-US" smtClean="0"/>
              <a:pPr fontAlgn="base">
                <a:spcBef>
                  <a:spcPct val="0"/>
                </a:spcBef>
                <a:spcAft>
                  <a:spcPct val="0"/>
                </a:spcAft>
              </a:pPr>
              <a:t>3</a:t>
            </a:fld>
            <a:endParaRPr lang="en-US" altLang="en-US"/>
          </a:p>
        </p:txBody>
      </p:sp>
    </p:spTree>
    <p:extLst>
      <p:ext uri="{BB962C8B-B14F-4D97-AF65-F5344CB8AC3E}">
        <p14:creationId xmlns:p14="http://schemas.microsoft.com/office/powerpoint/2010/main" val="22919491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pPr>
              <a:defRPr/>
            </a:pPr>
            <a:fld id="{EE20503D-60CB-6644-9A01-D2D1F3C1CCCD}"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2CA8130B-DDBE-4E4E-9466-EDF753B3CC3F}" type="slidenum">
              <a:rPr lang="en-US" smtClean="0"/>
              <a:pPr>
                <a:defRPr/>
              </a:pPr>
              <a:t>‹#›</a:t>
            </a:fld>
            <a:endParaRPr lang="en-US"/>
          </a:p>
        </p:txBody>
      </p:sp>
    </p:spTree>
    <p:extLst>
      <p:ext uri="{BB962C8B-B14F-4D97-AF65-F5344CB8AC3E}">
        <p14:creationId xmlns:p14="http://schemas.microsoft.com/office/powerpoint/2010/main" val="12540800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pPr>
              <a:defRPr/>
            </a:pPr>
            <a:fld id="{E5F5DA06-911A-7343-B03F-1A762448C4E3}"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64F1B66-4906-9F48-8983-B5627C170981}" type="slidenum">
              <a:rPr lang="en-US" smtClean="0"/>
              <a:pPr>
                <a:defRPr/>
              </a:pPr>
              <a:t>‹#›</a:t>
            </a:fld>
            <a:endParaRPr lang="en-US"/>
          </a:p>
        </p:txBody>
      </p:sp>
    </p:spTree>
    <p:extLst>
      <p:ext uri="{BB962C8B-B14F-4D97-AF65-F5344CB8AC3E}">
        <p14:creationId xmlns:p14="http://schemas.microsoft.com/office/powerpoint/2010/main" val="6257195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pPr>
              <a:defRPr/>
            </a:pPr>
            <a:fld id="{7D9940C3-F353-9044-A4A7-3FF7984F8C77}"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9D7276B-6F11-6A4B-873F-CB4B23DA3930}" type="slidenum">
              <a:rPr lang="en-US" smtClean="0"/>
              <a:pPr>
                <a:defRPr/>
              </a:pPr>
              <a:t>‹#›</a:t>
            </a:fld>
            <a:endParaRPr lang="en-US"/>
          </a:p>
        </p:txBody>
      </p:sp>
    </p:spTree>
    <p:extLst>
      <p:ext uri="{BB962C8B-B14F-4D97-AF65-F5344CB8AC3E}">
        <p14:creationId xmlns:p14="http://schemas.microsoft.com/office/powerpoint/2010/main" val="32182652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pPr>
              <a:defRPr/>
            </a:pPr>
            <a:fld id="{A01BC06F-C5D8-3043-9C28-078265BE14F7}"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37942878-670C-C44F-925A-C7395ABAB43D}" type="slidenum">
              <a:rPr lang="en-US" smtClean="0"/>
              <a:pPr>
                <a:defRPr/>
              </a:pPr>
              <a:t>‹#›</a:t>
            </a:fld>
            <a:endParaRPr lang="en-US"/>
          </a:p>
        </p:txBody>
      </p:sp>
    </p:spTree>
    <p:extLst>
      <p:ext uri="{BB962C8B-B14F-4D97-AF65-F5344CB8AC3E}">
        <p14:creationId xmlns:p14="http://schemas.microsoft.com/office/powerpoint/2010/main" val="2166263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pPr>
              <a:defRPr/>
            </a:pPr>
            <a:fld id="{B4119B8C-F870-B748-B095-B4171270EE76}"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5025910-75ED-6F44-8458-D58572236370}" type="slidenum">
              <a:rPr lang="en-US" smtClean="0"/>
              <a:pPr>
                <a:defRPr/>
              </a:pPr>
              <a:t>‹#›</a:t>
            </a:fld>
            <a:endParaRPr lang="en-US"/>
          </a:p>
        </p:txBody>
      </p:sp>
    </p:spTree>
    <p:extLst>
      <p:ext uri="{BB962C8B-B14F-4D97-AF65-F5344CB8AC3E}">
        <p14:creationId xmlns:p14="http://schemas.microsoft.com/office/powerpoint/2010/main" val="94613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pPr>
              <a:defRPr/>
            </a:pPr>
            <a:fld id="{B21967C9-746A-1A42-B0CE-853DAC791000}" type="datetimeFigureOut">
              <a:rPr lang="en-US" smtClean="0"/>
              <a:pPr>
                <a:defRPr/>
              </a:pPr>
              <a:t>2/13/2025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5A7CA209-B985-C64D-A713-6AC76D52F217}" type="slidenum">
              <a:rPr lang="en-US" smtClean="0"/>
              <a:pPr>
                <a:defRPr/>
              </a:pPr>
              <a:t>‹#›</a:t>
            </a:fld>
            <a:endParaRPr lang="en-US"/>
          </a:p>
        </p:txBody>
      </p:sp>
    </p:spTree>
    <p:extLst>
      <p:ext uri="{BB962C8B-B14F-4D97-AF65-F5344CB8AC3E}">
        <p14:creationId xmlns:p14="http://schemas.microsoft.com/office/powerpoint/2010/main" val="1321307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GB"/>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pPr>
              <a:defRPr/>
            </a:pPr>
            <a:fld id="{F5A018C0-6CBD-B941-950A-F9FBAB09EF80}" type="datetimeFigureOut">
              <a:rPr lang="en-US" smtClean="0"/>
              <a:pPr>
                <a:defRPr/>
              </a:pPr>
              <a:t>2/13/2025</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EBDA3298-BC80-FD45-BF1B-A08C02AB4422}" type="slidenum">
              <a:rPr lang="en-US" smtClean="0"/>
              <a:pPr>
                <a:defRPr/>
              </a:pPr>
              <a:t>‹#›</a:t>
            </a:fld>
            <a:endParaRPr lang="en-US"/>
          </a:p>
        </p:txBody>
      </p:sp>
    </p:spTree>
    <p:extLst>
      <p:ext uri="{BB962C8B-B14F-4D97-AF65-F5344CB8AC3E}">
        <p14:creationId xmlns:p14="http://schemas.microsoft.com/office/powerpoint/2010/main" val="912104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pPr>
              <a:defRPr/>
            </a:pPr>
            <a:fld id="{6BF049DA-CD9B-7D4A-BBCD-42066A9C575C}" type="datetimeFigureOut">
              <a:rPr lang="en-US" smtClean="0"/>
              <a:pPr>
                <a:defRPr/>
              </a:pPr>
              <a:t>2/13/2025</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7CE6013C-A072-8944-B5FF-70CC8F6C880E}" type="slidenum">
              <a:rPr lang="en-US" smtClean="0"/>
              <a:pPr>
                <a:defRPr/>
              </a:pPr>
              <a:t>‹#›</a:t>
            </a:fld>
            <a:endParaRPr lang="en-US"/>
          </a:p>
        </p:txBody>
      </p:sp>
    </p:spTree>
    <p:extLst>
      <p:ext uri="{BB962C8B-B14F-4D97-AF65-F5344CB8AC3E}">
        <p14:creationId xmlns:p14="http://schemas.microsoft.com/office/powerpoint/2010/main" val="880395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F40584E-BC49-A248-B907-A8163B170CF7}" type="datetimeFigureOut">
              <a:rPr lang="en-US" smtClean="0"/>
              <a:pPr>
                <a:defRPr/>
              </a:pPr>
              <a:t>2/13/2025</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34ACFB73-46A6-5540-97D2-8F614745456C}" type="slidenum">
              <a:rPr lang="en-US" smtClean="0"/>
              <a:pPr>
                <a:defRPr/>
              </a:pPr>
              <a:t>‹#›</a:t>
            </a:fld>
            <a:endParaRPr lang="en-US"/>
          </a:p>
        </p:txBody>
      </p:sp>
    </p:spTree>
    <p:extLst>
      <p:ext uri="{BB962C8B-B14F-4D97-AF65-F5344CB8AC3E}">
        <p14:creationId xmlns:p14="http://schemas.microsoft.com/office/powerpoint/2010/main" val="17169850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pPr>
              <a:defRPr/>
            </a:pPr>
            <a:fld id="{5F1A97FC-C740-E34A-BD34-83F1B4E23EE9}" type="datetimeFigureOut">
              <a:rPr lang="en-US" smtClean="0"/>
              <a:pPr>
                <a:defRPr/>
              </a:pPr>
              <a:t>2/13/2025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9C9DAB82-48EB-444A-8BF7-CCA5BD71AE41}" type="slidenum">
              <a:rPr lang="en-US" smtClean="0"/>
              <a:pPr>
                <a:defRPr/>
              </a:pPr>
              <a:t>‹#›</a:t>
            </a:fld>
            <a:endParaRPr lang="en-US"/>
          </a:p>
        </p:txBody>
      </p:sp>
    </p:spTree>
    <p:extLst>
      <p:ext uri="{BB962C8B-B14F-4D97-AF65-F5344CB8AC3E}">
        <p14:creationId xmlns:p14="http://schemas.microsoft.com/office/powerpoint/2010/main" val="2289024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pPr>
              <a:defRPr/>
            </a:pPr>
            <a:fld id="{85A9EA89-1B11-CB43-86C9-4DAE282D6C35}" type="datetimeFigureOut">
              <a:rPr lang="en-US" smtClean="0"/>
              <a:pPr>
                <a:defRPr/>
              </a:pPr>
              <a:t>2/13/2025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293DEDD1-7FC7-574C-9ED1-DEF3AF4DED83}" type="slidenum">
              <a:rPr lang="en-US" smtClean="0"/>
              <a:pPr>
                <a:defRPr/>
              </a:pPr>
              <a:t>‹#›</a:t>
            </a:fld>
            <a:endParaRPr lang="en-US"/>
          </a:p>
        </p:txBody>
      </p:sp>
    </p:spTree>
    <p:extLst>
      <p:ext uri="{BB962C8B-B14F-4D97-AF65-F5344CB8AC3E}">
        <p14:creationId xmlns:p14="http://schemas.microsoft.com/office/powerpoint/2010/main" val="25125606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324FE210-3643-9040-AE67-AF5418B17260}" type="datetimeFigureOut">
              <a:rPr lang="en-US" smtClean="0"/>
              <a:pPr>
                <a:defRPr/>
              </a:pPr>
              <a:t>2/13/2025</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BC5EE485-17BB-3E4F-AE19-E2C90FA8FDF3}" type="slidenum">
              <a:rPr lang="en-US" smtClean="0"/>
              <a:pPr>
                <a:defRPr/>
              </a:pPr>
              <a:t>‹#›</a:t>
            </a:fld>
            <a:endParaRPr lang="en-US"/>
          </a:p>
        </p:txBody>
      </p:sp>
    </p:spTree>
    <p:extLst>
      <p:ext uri="{BB962C8B-B14F-4D97-AF65-F5344CB8AC3E}">
        <p14:creationId xmlns:p14="http://schemas.microsoft.com/office/powerpoint/2010/main" val="3801899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21.pn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22.jpe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emf"/><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3.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emf"/><Relationship Id="rId5" Type="http://schemas.openxmlformats.org/officeDocument/2006/relationships/image" Target="../media/image8.jpe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hyperlink" Target="http://www.statwarscompetition.com/climatechallenge"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png"/><Relationship Id="rId10"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5.emf"/></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1.png"/><Relationship Id="rId7" Type="http://schemas.openxmlformats.org/officeDocument/2006/relationships/image" Target="../media/image5.emf"/><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19.png"/><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0759386-AC82-4EE0-25FC-263D15BA3F8F}"/>
              </a:ext>
            </a:extLst>
          </p:cNvPr>
          <p:cNvSpPr txBox="1"/>
          <p:nvPr/>
        </p:nvSpPr>
        <p:spPr>
          <a:xfrm>
            <a:off x="258104" y="2724717"/>
            <a:ext cx="4488994" cy="692497"/>
          </a:xfrm>
          <a:prstGeom prst="rect">
            <a:avLst/>
          </a:prstGeom>
          <a:noFill/>
        </p:spPr>
        <p:txBody>
          <a:bodyPr wrap="square" rtlCol="0">
            <a:spAutoFit/>
          </a:bodyPr>
          <a:lstStyle/>
          <a:p>
            <a:r>
              <a:rPr lang="en-GB" sz="1300" b="1" dirty="0">
                <a:solidFill>
                  <a:schemeClr val="bg1"/>
                </a:solidFill>
                <a:latin typeface="Ubuntu" panose="020B0504030602030204" pitchFamily="34" charset="0"/>
                <a:ea typeface="Arial" panose="020B0604020202020204" pitchFamily="34" charset="0"/>
              </a:rPr>
              <a:t>Lesson Seven: Predictive Analysis and Infographics</a:t>
            </a:r>
          </a:p>
          <a:p>
            <a:r>
              <a:rPr lang="en-GB" sz="1300" b="1" dirty="0">
                <a:solidFill>
                  <a:schemeClr val="bg1"/>
                </a:solidFill>
                <a:latin typeface="Ubuntu" panose="020B0504030602030204" pitchFamily="34" charset="0"/>
                <a:ea typeface="Arial" panose="020B0604020202020204" pitchFamily="34" charset="0"/>
              </a:rPr>
              <a:t>Lesson Eight: Creating your Campaign</a:t>
            </a:r>
          </a:p>
          <a:p>
            <a:endParaRPr lang="en-GB" sz="1300" b="1" dirty="0">
              <a:solidFill>
                <a:schemeClr val="bg1"/>
              </a:solidFill>
              <a:latin typeface="Ubuntu" panose="020B0504030602030204" pitchFamily="34" charset="0"/>
              <a:ea typeface="Arial" panose="020B0604020202020204" pitchFamily="34" charset="0"/>
            </a:endParaRPr>
          </a:p>
        </p:txBody>
      </p:sp>
      <p:sp>
        <p:nvSpPr>
          <p:cNvPr id="30" name="TextBox 29">
            <a:extLst>
              <a:ext uri="{FF2B5EF4-FFF2-40B4-BE49-F238E27FC236}">
                <a16:creationId xmlns:a16="http://schemas.microsoft.com/office/drawing/2014/main" id="{B0B4D732-3228-965D-C9BA-74B3CD850DFE}"/>
              </a:ext>
            </a:extLst>
          </p:cNvPr>
          <p:cNvSpPr txBox="1"/>
          <p:nvPr/>
        </p:nvSpPr>
        <p:spPr>
          <a:xfrm>
            <a:off x="258104" y="1344818"/>
            <a:ext cx="2049928" cy="677108"/>
          </a:xfrm>
          <a:prstGeom prst="rect">
            <a:avLst/>
          </a:prstGeom>
          <a:noFill/>
        </p:spPr>
        <p:txBody>
          <a:bodyPr wrap="square" rtlCol="0">
            <a:spAutoFit/>
          </a:bodyPr>
          <a:lstStyle/>
          <a:p>
            <a:r>
              <a:rPr lang="en-GB" sz="3800" b="1" dirty="0">
                <a:solidFill>
                  <a:schemeClr val="bg1"/>
                </a:solidFill>
                <a:latin typeface="Ubuntu" panose="020B0504030602030204" pitchFamily="34" charset="0"/>
                <a:ea typeface="Ubuntu" panose="020B0504030602030204" pitchFamily="34" charset="0"/>
                <a:cs typeface="Ubuntu" panose="020B0504030602030204" pitchFamily="34" charset="0"/>
              </a:rPr>
              <a:t>STEP 3:</a:t>
            </a:r>
            <a:endParaRPr lang="en-US" sz="3800" b="1" dirty="0">
              <a:solidFill>
                <a:schemeClr val="bg1"/>
              </a:solidFill>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E8CF8E71-0270-5FCE-21C1-011ADA396C56}"/>
              </a:ext>
            </a:extLst>
          </p:cNvPr>
          <p:cNvSpPr txBox="1"/>
          <p:nvPr/>
        </p:nvSpPr>
        <p:spPr>
          <a:xfrm>
            <a:off x="258104" y="1959799"/>
            <a:ext cx="3655745" cy="707886"/>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Create your Data Driven Infographic Poster </a:t>
            </a:r>
          </a:p>
        </p:txBody>
      </p:sp>
      <p:cxnSp>
        <p:nvCxnSpPr>
          <p:cNvPr id="41" name="Straight Connector 40">
            <a:extLst>
              <a:ext uri="{FF2B5EF4-FFF2-40B4-BE49-F238E27FC236}">
                <a16:creationId xmlns:a16="http://schemas.microsoft.com/office/drawing/2014/main" id="{CC917875-29BB-F86F-7F04-2D87B5BC4B8B}"/>
              </a:ext>
            </a:extLst>
          </p:cNvPr>
          <p:cNvCxnSpPr>
            <a:cxnSpLocks/>
          </p:cNvCxnSpPr>
          <p:nvPr/>
        </p:nvCxnSpPr>
        <p:spPr>
          <a:xfrm>
            <a:off x="323916" y="3322050"/>
            <a:ext cx="3809838"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D35E47EF-1A02-7885-E486-3BECA6AFD69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323916" y="269989"/>
            <a:ext cx="2379683" cy="993096"/>
          </a:xfrm>
          <a:prstGeom prst="rect">
            <a:avLst/>
          </a:prstGeom>
        </p:spPr>
      </p:pic>
      <p:pic>
        <p:nvPicPr>
          <p:cNvPr id="10" name="Picture 9">
            <a:extLst>
              <a:ext uri="{FF2B5EF4-FFF2-40B4-BE49-F238E27FC236}">
                <a16:creationId xmlns:a16="http://schemas.microsoft.com/office/drawing/2014/main" id="{B61EC1B7-0BD2-8DF3-8494-2CCCEA6E55B3}"/>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2762851" y="201436"/>
            <a:ext cx="992248" cy="992248"/>
          </a:xfrm>
          <a:prstGeom prst="rect">
            <a:avLst/>
          </a:prstGeom>
        </p:spPr>
      </p:pic>
      <p:pic>
        <p:nvPicPr>
          <p:cNvPr id="2" name="Picture 1">
            <a:extLst>
              <a:ext uri="{FF2B5EF4-FFF2-40B4-BE49-F238E27FC236}">
                <a16:creationId xmlns:a16="http://schemas.microsoft.com/office/drawing/2014/main" id="{D298CBAF-274D-B6C2-A9AD-692B563F7254}"/>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1871160" y="1169345"/>
            <a:ext cx="992248" cy="843874"/>
          </a:xfrm>
          <a:prstGeom prst="rect">
            <a:avLst/>
          </a:prstGeom>
        </p:spPr>
      </p:pic>
      <p:pic>
        <p:nvPicPr>
          <p:cNvPr id="3" name="Picture 2">
            <a:extLst>
              <a:ext uri="{FF2B5EF4-FFF2-40B4-BE49-F238E27FC236}">
                <a16:creationId xmlns:a16="http://schemas.microsoft.com/office/drawing/2014/main" id="{CD7CEDCA-9D6F-0157-D6FF-6DD1F393CC10}"/>
              </a:ext>
            </a:extLst>
          </p:cNvPr>
          <p:cNvPicPr>
            <a:picLocks noChangeAspect="1"/>
          </p:cNvPicPr>
          <p:nvPr/>
        </p:nvPicPr>
        <p:blipFill>
          <a:blip r:embed="rId7"/>
          <a:stretch>
            <a:fillRect/>
          </a:stretch>
        </p:blipFill>
        <p:spPr>
          <a:xfrm>
            <a:off x="171196" y="3570485"/>
            <a:ext cx="2238321" cy="697798"/>
          </a:xfrm>
          <a:prstGeom prst="rect">
            <a:avLst/>
          </a:prstGeom>
        </p:spPr>
      </p:pic>
      <p:pic>
        <p:nvPicPr>
          <p:cNvPr id="5" name="Picture 4" descr="A black background with a black square&#10;&#10;Description automatically generated with medium confidence">
            <a:extLst>
              <a:ext uri="{FF2B5EF4-FFF2-40B4-BE49-F238E27FC236}">
                <a16:creationId xmlns:a16="http://schemas.microsoft.com/office/drawing/2014/main" id="{4E269EA1-7CAD-40CD-A827-5AFE6493083A}"/>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90848" y="4149607"/>
            <a:ext cx="1999015" cy="508731"/>
          </a:xfrm>
          <a:prstGeom prst="rect">
            <a:avLst/>
          </a:prstGeom>
        </p:spPr>
      </p:pic>
      <p:sp>
        <p:nvSpPr>
          <p:cNvPr id="7" name="TextBox 6">
            <a:extLst>
              <a:ext uri="{FF2B5EF4-FFF2-40B4-BE49-F238E27FC236}">
                <a16:creationId xmlns:a16="http://schemas.microsoft.com/office/drawing/2014/main" id="{930F7379-FA28-C00E-9957-D00F315BF472}"/>
              </a:ext>
            </a:extLst>
          </p:cNvPr>
          <p:cNvSpPr txBox="1"/>
          <p:nvPr/>
        </p:nvSpPr>
        <p:spPr>
          <a:xfrm>
            <a:off x="258104" y="4642607"/>
            <a:ext cx="3231330" cy="646331"/>
          </a:xfrm>
          <a:prstGeom prst="rect">
            <a:avLst/>
          </a:prstGeom>
          <a:noFill/>
        </p:spPr>
        <p:txBody>
          <a:bodyPr wrap="square" rtlCol="0">
            <a:spAutoFit/>
          </a:bodyPr>
          <a:lstStyle/>
          <a:p>
            <a:r>
              <a:rPr lang="en-GB" sz="900" dirty="0">
                <a:solidFill>
                  <a:schemeClr val="bg1"/>
                </a:solidFill>
                <a:effectLst/>
                <a:latin typeface="Ubuntu" panose="020B0504030602030204" pitchFamily="34" charset="0"/>
              </a:rPr>
              <a:t>Copyright Universe of Engineering Ltd under license to Primary Engineer Ltd </a:t>
            </a:r>
            <a:r>
              <a:rPr lang="en-GB" sz="900" b="1" dirty="0">
                <a:solidFill>
                  <a:schemeClr val="bg1"/>
                </a:solidFill>
                <a:effectLst/>
                <a:latin typeface="Ubuntu" panose="020B0504030602030204" pitchFamily="34" charset="0"/>
              </a:rPr>
              <a:t>2021-2024</a:t>
            </a:r>
            <a:endParaRPr lang="en-GB" sz="900" dirty="0">
              <a:solidFill>
                <a:schemeClr val="bg1"/>
              </a:solidFill>
              <a:effectLst/>
              <a:latin typeface="Ubuntu" panose="020B0504030602030204" pitchFamily="34" charset="0"/>
            </a:endParaRPr>
          </a:p>
          <a:p>
            <a:endParaRPr lang="en-US" dirty="0"/>
          </a:p>
        </p:txBody>
      </p:sp>
    </p:spTree>
    <p:extLst>
      <p:ext uri="{BB962C8B-B14F-4D97-AF65-F5344CB8AC3E}">
        <p14:creationId xmlns:p14="http://schemas.microsoft.com/office/powerpoint/2010/main" val="683236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A127AF2-5DB4-69C9-2675-1FF5850EF6F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sp>
        <p:nvSpPr>
          <p:cNvPr id="4" name="TextBox 3">
            <a:extLst>
              <a:ext uri="{FF2B5EF4-FFF2-40B4-BE49-F238E27FC236}">
                <a16:creationId xmlns:a16="http://schemas.microsoft.com/office/drawing/2014/main" id="{B612CFDA-7992-B35C-ADE1-C18AEEB3CCDA}"/>
              </a:ext>
            </a:extLst>
          </p:cNvPr>
          <p:cNvSpPr txBox="1"/>
          <p:nvPr/>
        </p:nvSpPr>
        <p:spPr>
          <a:xfrm>
            <a:off x="2742029" y="269023"/>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HAND DRAWN DESIGNS</a:t>
            </a:r>
          </a:p>
        </p:txBody>
      </p:sp>
      <p:pic>
        <p:nvPicPr>
          <p:cNvPr id="5" name="Picture 4" descr="Image result for hand drawn climate change infographics">
            <a:extLst>
              <a:ext uri="{FF2B5EF4-FFF2-40B4-BE49-F238E27FC236}">
                <a16:creationId xmlns:a16="http://schemas.microsoft.com/office/drawing/2014/main" id="{B3374FC6-1EE1-B6D0-EE70-7F84A7B649CA}"/>
              </a:ext>
            </a:extLst>
          </p:cNvPr>
          <p:cNvPicPr/>
          <p:nvPr/>
        </p:nvPicPr>
        <p:blipFill>
          <a:blip r:embed="rId4">
            <a:extLst>
              <a:ext uri="{28A0092B-C50C-407E-A947-70E740481C1C}">
                <a14:useLocalDpi xmlns:a14="http://schemas.microsoft.com/office/drawing/2010/main"/>
              </a:ext>
            </a:extLst>
          </a:blip>
          <a:srcRect/>
          <a:stretch>
            <a:fillRect/>
          </a:stretch>
        </p:blipFill>
        <p:spPr bwMode="auto">
          <a:xfrm>
            <a:off x="5280765" y="1076788"/>
            <a:ext cx="2334591" cy="3304413"/>
          </a:xfrm>
          <a:prstGeom prst="rect">
            <a:avLst/>
          </a:prstGeom>
          <a:noFill/>
          <a:ln>
            <a:noFill/>
          </a:ln>
        </p:spPr>
      </p:pic>
      <p:pic>
        <p:nvPicPr>
          <p:cNvPr id="7" name="Picture 6">
            <a:extLst>
              <a:ext uri="{FF2B5EF4-FFF2-40B4-BE49-F238E27FC236}">
                <a16:creationId xmlns:a16="http://schemas.microsoft.com/office/drawing/2014/main" id="{3ADE6FDE-A01A-5D65-7181-7714BEDC9AA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223689" y="1076788"/>
            <a:ext cx="3906832" cy="2989923"/>
          </a:xfrm>
          <a:prstGeom prst="rect">
            <a:avLst/>
          </a:prstGeom>
        </p:spPr>
      </p:pic>
      <p:pic>
        <p:nvPicPr>
          <p:cNvPr id="2" name="Picture 1">
            <a:extLst>
              <a:ext uri="{FF2B5EF4-FFF2-40B4-BE49-F238E27FC236}">
                <a16:creationId xmlns:a16="http://schemas.microsoft.com/office/drawing/2014/main" id="{98286E22-EDD1-A81C-9957-31ED024458D9}"/>
              </a:ext>
            </a:extLst>
          </p:cNvPr>
          <p:cNvPicPr>
            <a:picLocks noChangeAspect="1"/>
          </p:cNvPicPr>
          <p:nvPr/>
        </p:nvPicPr>
        <p:blipFill>
          <a:blip r:embed="rId6"/>
          <a:stretch>
            <a:fillRect/>
          </a:stretch>
        </p:blipFill>
        <p:spPr>
          <a:xfrm>
            <a:off x="4747247" y="4366037"/>
            <a:ext cx="2078392" cy="647940"/>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95AF67BA-FDC5-51B5-0D5B-B478F77FD282}"/>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6" name="TextBox 5">
            <a:extLst>
              <a:ext uri="{FF2B5EF4-FFF2-40B4-BE49-F238E27FC236}">
                <a16:creationId xmlns:a16="http://schemas.microsoft.com/office/drawing/2014/main" id="{365ED534-09DB-6AA8-1C0A-B9F12EB1DFD3}"/>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34402588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ECED64E-563C-A602-7409-7EF7D635C7EA}"/>
              </a:ext>
            </a:extLst>
          </p:cNvPr>
          <p:cNvSpPr txBox="1"/>
          <p:nvPr/>
        </p:nvSpPr>
        <p:spPr>
          <a:xfrm>
            <a:off x="2751655" y="299801"/>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WRITING YOUR WRITTEN STATEMENT</a:t>
            </a:r>
          </a:p>
        </p:txBody>
      </p:sp>
      <p:pic>
        <p:nvPicPr>
          <p:cNvPr id="12" name="Picture 11">
            <a:extLst>
              <a:ext uri="{FF2B5EF4-FFF2-40B4-BE49-F238E27FC236}">
                <a16:creationId xmlns:a16="http://schemas.microsoft.com/office/drawing/2014/main" id="{A15F625C-FB41-F908-E397-B5A32416F372}"/>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sp>
        <p:nvSpPr>
          <p:cNvPr id="3" name="TextBox 2">
            <a:extLst>
              <a:ext uri="{FF2B5EF4-FFF2-40B4-BE49-F238E27FC236}">
                <a16:creationId xmlns:a16="http://schemas.microsoft.com/office/drawing/2014/main" id="{DB6E3B55-1146-5247-3221-3E9CF995FD65}"/>
              </a:ext>
            </a:extLst>
          </p:cNvPr>
          <p:cNvSpPr txBox="1"/>
          <p:nvPr/>
        </p:nvSpPr>
        <p:spPr>
          <a:xfrm>
            <a:off x="226234" y="1084866"/>
            <a:ext cx="8423779" cy="2908489"/>
          </a:xfrm>
          <a:prstGeom prst="rect">
            <a:avLst/>
          </a:prstGeom>
          <a:noFill/>
        </p:spPr>
        <p:txBody>
          <a:bodyPr wrap="square">
            <a:spAutoFit/>
          </a:bodyPr>
          <a:lstStyle/>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Write around 250 (Primary) to 500 (Secondary) words that outlines your campaign. </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You must include information about the three commitments you have made in your manifesto and the reasons why. </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You must draw upon the research you have carried out in the last few weeks, particularly what the data has shown you. You can use your predictive analysis to show the effects of no change, as well as the impact your small changes could have in the future. </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You must include elements of your extra research for these changes and the effects that they will have on the planet. </a:t>
            </a: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p:txBody>
      </p:sp>
    </p:spTree>
    <p:extLst>
      <p:ext uri="{BB962C8B-B14F-4D97-AF65-F5344CB8AC3E}">
        <p14:creationId xmlns:p14="http://schemas.microsoft.com/office/powerpoint/2010/main" val="20950938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35EB681-13B9-0127-A14A-41F63AB3E3C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sp>
        <p:nvSpPr>
          <p:cNvPr id="15" name="TextBox 14">
            <a:extLst>
              <a:ext uri="{FF2B5EF4-FFF2-40B4-BE49-F238E27FC236}">
                <a16:creationId xmlns:a16="http://schemas.microsoft.com/office/drawing/2014/main" id="{7AA7700C-20E9-3B05-938A-824B2936FC09}"/>
              </a:ext>
            </a:extLst>
          </p:cNvPr>
          <p:cNvSpPr txBox="1"/>
          <p:nvPr/>
        </p:nvSpPr>
        <p:spPr>
          <a:xfrm>
            <a:off x="2751655" y="299801"/>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WRITING YOUR WRITTEN STATEMENT</a:t>
            </a:r>
          </a:p>
        </p:txBody>
      </p:sp>
      <p:sp>
        <p:nvSpPr>
          <p:cNvPr id="16" name="TextBox 15">
            <a:extLst>
              <a:ext uri="{FF2B5EF4-FFF2-40B4-BE49-F238E27FC236}">
                <a16:creationId xmlns:a16="http://schemas.microsoft.com/office/drawing/2014/main" id="{B9028E9F-BAAF-C95B-A9E4-13322A870C26}"/>
              </a:ext>
            </a:extLst>
          </p:cNvPr>
          <p:cNvSpPr txBox="1"/>
          <p:nvPr/>
        </p:nvSpPr>
        <p:spPr>
          <a:xfrm>
            <a:off x="226234" y="1084866"/>
            <a:ext cx="8423779" cy="2585323"/>
          </a:xfrm>
          <a:prstGeom prst="rect">
            <a:avLst/>
          </a:prstGeom>
          <a:noFill/>
        </p:spPr>
        <p:txBody>
          <a:bodyPr wrap="square">
            <a:spAutoFit/>
          </a:bodyPr>
          <a:lstStyle/>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You may also use the data gathered from your surveys to highlight </a:t>
            </a:r>
            <a:r>
              <a:rPr lang="en-US" sz="1400" dirty="0" err="1">
                <a:solidFill>
                  <a:schemeClr val="bg2">
                    <a:lumMod val="25000"/>
                  </a:schemeClr>
                </a:solidFill>
                <a:latin typeface="Ubuntu" panose="020B0504030602030204" pitchFamily="34" charset="0"/>
              </a:rPr>
              <a:t>behaviours</a:t>
            </a:r>
            <a:r>
              <a:rPr lang="en-US" sz="1400" dirty="0">
                <a:solidFill>
                  <a:schemeClr val="bg2">
                    <a:lumMod val="25000"/>
                  </a:schemeClr>
                </a:solidFill>
                <a:latin typeface="Ubuntu" panose="020B0504030602030204" pitchFamily="34" charset="0"/>
              </a:rPr>
              <a:t> of others and how your actions aim to inspire people to make the necessary changes to their lifestyles to lower their own carbon footprints.</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This written report will form the basis of your presentation to the rest of your class - you can read directly from it, like a speech, or you can use it for notes to refer to throughout your presentation. It will also form the bulk of information that you will use to write a letter to a local MP. </a:t>
            </a:r>
          </a:p>
          <a:p>
            <a:pPr marL="342900" indent="-342900" eaLnBrk="1" fontAlgn="auto" hangingPunct="1">
              <a:lnSpc>
                <a:spcPct val="150000"/>
              </a:lnSpc>
              <a:spcBef>
                <a:spcPts val="0"/>
              </a:spcBef>
              <a:spcAft>
                <a:spcPts val="0"/>
              </a:spcAft>
              <a:buSzPct val="200000"/>
              <a:buBlip>
                <a:blip r:embed="rId4"/>
              </a:buBlip>
              <a:defRPr/>
            </a:pPr>
            <a:endParaRPr lang="en-US" sz="1400" dirty="0">
              <a:solidFill>
                <a:schemeClr val="bg2">
                  <a:lumMod val="25000"/>
                </a:schemeClr>
              </a:solidFill>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p:txBody>
      </p:sp>
      <p:pic>
        <p:nvPicPr>
          <p:cNvPr id="2" name="Picture 1">
            <a:extLst>
              <a:ext uri="{FF2B5EF4-FFF2-40B4-BE49-F238E27FC236}">
                <a16:creationId xmlns:a16="http://schemas.microsoft.com/office/drawing/2014/main" id="{BDEA80AF-2B08-0586-F04C-29BE5720FFE6}"/>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03653904-BD3B-52BA-ECC2-334A651FB88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4" name="TextBox 3">
            <a:extLst>
              <a:ext uri="{FF2B5EF4-FFF2-40B4-BE49-F238E27FC236}">
                <a16:creationId xmlns:a16="http://schemas.microsoft.com/office/drawing/2014/main" id="{DF78C405-F516-D515-7935-62CF05427D06}"/>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7760619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7FDA588-0AD6-99AC-F01C-AA9C6A06A676}"/>
              </a:ext>
            </a:extLst>
          </p:cNvPr>
          <p:cNvSpPr/>
          <p:nvPr/>
        </p:nvSpPr>
        <p:spPr>
          <a:xfrm>
            <a:off x="0" y="3909848"/>
            <a:ext cx="9144000" cy="125305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170E01A5-4B93-A7A5-33FD-161DB31221C5}"/>
              </a:ext>
            </a:extLst>
          </p:cNvPr>
          <p:cNvSpPr txBox="1"/>
          <p:nvPr/>
        </p:nvSpPr>
        <p:spPr>
          <a:xfrm>
            <a:off x="2742029" y="269023"/>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WRITING A LETTER TO YOUR MP </a:t>
            </a:r>
          </a:p>
        </p:txBody>
      </p:sp>
      <p:pic>
        <p:nvPicPr>
          <p:cNvPr id="10" name="Picture 9">
            <a:extLst>
              <a:ext uri="{FF2B5EF4-FFF2-40B4-BE49-F238E27FC236}">
                <a16:creationId xmlns:a16="http://schemas.microsoft.com/office/drawing/2014/main" id="{0A127AF2-5DB4-69C9-2675-1FF5850EF6F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sp>
        <p:nvSpPr>
          <p:cNvPr id="4" name="TextBox 3">
            <a:extLst>
              <a:ext uri="{FF2B5EF4-FFF2-40B4-BE49-F238E27FC236}">
                <a16:creationId xmlns:a16="http://schemas.microsoft.com/office/drawing/2014/main" id="{0EB9340F-E127-2FE5-A723-D467680E47FF}"/>
              </a:ext>
            </a:extLst>
          </p:cNvPr>
          <p:cNvSpPr txBox="1"/>
          <p:nvPr/>
        </p:nvSpPr>
        <p:spPr>
          <a:xfrm>
            <a:off x="259145" y="1037780"/>
            <a:ext cx="8625709" cy="3847207"/>
          </a:xfrm>
          <a:prstGeom prst="rect">
            <a:avLst/>
          </a:prstGeom>
          <a:noFill/>
        </p:spPr>
        <p:txBody>
          <a:bodyPr wrap="square">
            <a:spAutoFit/>
          </a:bodyPr>
          <a:lstStyle/>
          <a:p>
            <a:pPr eaLnBrk="1" fontAlgn="auto" hangingPunct="1">
              <a:spcBef>
                <a:spcPts val="0"/>
              </a:spcBef>
              <a:spcAft>
                <a:spcPts val="0"/>
              </a:spcAft>
              <a:buSzPct val="200000"/>
              <a:defRPr/>
            </a:pPr>
            <a:r>
              <a:rPr lang="en-US" sz="1400" dirty="0">
                <a:latin typeface="Ubuntu" panose="020B0504030602030204" pitchFamily="34" charset="0"/>
              </a:rPr>
              <a:t>Using your statement, you will now write a short (one side of A4) letter to your local MP, asking them to join your fight against Climate Change, but showcasing your research, highlighting your concerns and formulating some actions. </a:t>
            </a:r>
          </a:p>
          <a:p>
            <a:pPr eaLnBrk="1" fontAlgn="auto" hangingPunct="1">
              <a:spcBef>
                <a:spcPts val="0"/>
              </a:spcBef>
              <a:spcAft>
                <a:spcPts val="0"/>
              </a:spcAft>
              <a:buSzPct val="200000"/>
              <a:defRPr/>
            </a:pPr>
            <a:endParaRPr lang="en-US" sz="1400" dirty="0">
              <a:latin typeface="Ubuntu" panose="020B0504030602030204" pitchFamily="34" charset="0"/>
            </a:endParaRPr>
          </a:p>
          <a:p>
            <a:pPr eaLnBrk="1" fontAlgn="auto" hangingPunct="1">
              <a:spcBef>
                <a:spcPts val="0"/>
              </a:spcBef>
              <a:spcAft>
                <a:spcPts val="0"/>
              </a:spcAft>
              <a:buSzPct val="200000"/>
              <a:defRPr/>
            </a:pPr>
            <a:r>
              <a:rPr lang="en-US" sz="1400" dirty="0">
                <a:latin typeface="Ubuntu" panose="020B0504030602030204" pitchFamily="34" charset="0"/>
              </a:rPr>
              <a:t>Some key pointers for constructing the letter would include:</a:t>
            </a:r>
          </a:p>
          <a:p>
            <a:pPr eaLnBrk="1" fontAlgn="auto" hangingPunct="1">
              <a:spcBef>
                <a:spcPts val="0"/>
              </a:spcBef>
              <a:spcAft>
                <a:spcPts val="0"/>
              </a:spcAft>
              <a:buSzPct val="200000"/>
              <a:defRPr/>
            </a:pPr>
            <a:endParaRPr lang="en-US" sz="1500" dirty="0">
              <a:latin typeface="Ubuntu" panose="020B0504030602030204" pitchFamily="34" charset="0"/>
            </a:endParaRPr>
          </a:p>
          <a:p>
            <a:pPr marL="342900" indent="-342900" eaLnBrk="1" fontAlgn="auto" hangingPunct="1">
              <a:lnSpc>
                <a:spcPct val="150000"/>
              </a:lnSpc>
              <a:spcBef>
                <a:spcPts val="0"/>
              </a:spcBef>
              <a:spcAft>
                <a:spcPts val="0"/>
              </a:spcAft>
              <a:buSzPct val="200000"/>
              <a:buBlip>
                <a:blip r:embed="rId4"/>
              </a:buBlip>
              <a:defRPr/>
            </a:pPr>
            <a:r>
              <a:rPr lang="en-US" sz="1200" dirty="0">
                <a:solidFill>
                  <a:schemeClr val="bg2">
                    <a:lumMod val="25000"/>
                  </a:schemeClr>
                </a:solidFill>
                <a:latin typeface="Ubuntu" panose="020B0504030602030204" pitchFamily="34" charset="0"/>
              </a:rPr>
              <a:t>Persuasive techniques</a:t>
            </a:r>
          </a:p>
          <a:p>
            <a:pPr marL="342900" indent="-342900" eaLnBrk="1" fontAlgn="auto" hangingPunct="1">
              <a:lnSpc>
                <a:spcPct val="150000"/>
              </a:lnSpc>
              <a:spcBef>
                <a:spcPts val="0"/>
              </a:spcBef>
              <a:spcAft>
                <a:spcPts val="0"/>
              </a:spcAft>
              <a:buSzPct val="200000"/>
              <a:buBlip>
                <a:blip r:embed="rId4"/>
              </a:buBlip>
              <a:defRPr/>
            </a:pPr>
            <a:r>
              <a:rPr lang="en-US" sz="1200" dirty="0">
                <a:solidFill>
                  <a:schemeClr val="bg2">
                    <a:lumMod val="25000"/>
                  </a:schemeClr>
                </a:solidFill>
                <a:latin typeface="Ubuntu" panose="020B0504030602030204" pitchFamily="34" charset="0"/>
              </a:rPr>
              <a:t>Factual information</a:t>
            </a:r>
          </a:p>
          <a:p>
            <a:pPr marL="342900" indent="-342900" eaLnBrk="1" fontAlgn="auto" hangingPunct="1">
              <a:lnSpc>
                <a:spcPct val="150000"/>
              </a:lnSpc>
              <a:spcBef>
                <a:spcPts val="0"/>
              </a:spcBef>
              <a:spcAft>
                <a:spcPts val="0"/>
              </a:spcAft>
              <a:buSzPct val="200000"/>
              <a:buBlip>
                <a:blip r:embed="rId4"/>
              </a:buBlip>
              <a:defRPr/>
            </a:pPr>
            <a:r>
              <a:rPr lang="en-US" sz="1200" dirty="0">
                <a:solidFill>
                  <a:schemeClr val="bg2">
                    <a:lumMod val="25000"/>
                  </a:schemeClr>
                </a:solidFill>
                <a:latin typeface="Ubuntu" panose="020B0504030602030204" pitchFamily="34" charset="0"/>
              </a:rPr>
              <a:t>A confident ‘voice’ that informs, but does not offend</a:t>
            </a:r>
          </a:p>
          <a:p>
            <a:pPr marL="342900" indent="-342900" eaLnBrk="1" fontAlgn="auto" hangingPunct="1">
              <a:lnSpc>
                <a:spcPct val="150000"/>
              </a:lnSpc>
              <a:spcBef>
                <a:spcPts val="0"/>
              </a:spcBef>
              <a:spcAft>
                <a:spcPts val="0"/>
              </a:spcAft>
              <a:buSzPct val="200000"/>
              <a:buBlip>
                <a:blip r:embed="rId4"/>
              </a:buBlip>
              <a:defRPr/>
            </a:pPr>
            <a:r>
              <a:rPr lang="en-US" sz="1200" dirty="0">
                <a:solidFill>
                  <a:schemeClr val="bg2">
                    <a:lumMod val="25000"/>
                  </a:schemeClr>
                </a:solidFill>
                <a:latin typeface="Ubuntu" panose="020B0504030602030204" pitchFamily="34" charset="0"/>
              </a:rPr>
              <a:t>Suggestions on reform ( e.g. ‘I </a:t>
            </a:r>
            <a:r>
              <a:rPr lang="en-US" sz="1200" dirty="0" err="1">
                <a:solidFill>
                  <a:schemeClr val="bg2">
                    <a:lumMod val="25000"/>
                  </a:schemeClr>
                </a:solidFill>
                <a:latin typeface="Ubuntu" panose="020B0504030602030204" pitchFamily="34" charset="0"/>
              </a:rPr>
              <a:t>realise</a:t>
            </a:r>
            <a:r>
              <a:rPr lang="en-US" sz="1200" dirty="0">
                <a:solidFill>
                  <a:schemeClr val="bg2">
                    <a:lumMod val="25000"/>
                  </a:schemeClr>
                </a:solidFill>
                <a:latin typeface="Ubuntu" panose="020B0504030602030204" pitchFamily="34" charset="0"/>
              </a:rPr>
              <a:t> that I spend a lot of my spare time playing video games which I enjoy, but this may be in part, because I do not feel as there are opportunities to be as active as I would like. Maybe if there were sports and recreational facilities available, I would spend less time playing video games and more time being active….’) Include suggestions foreach of the key areas of food, energy and transport.  A useful site to use for writing a letter to an MP can be found here: https://</a:t>
            </a:r>
            <a:r>
              <a:rPr lang="en-US" sz="1200" dirty="0" err="1">
                <a:solidFill>
                  <a:schemeClr val="bg2">
                    <a:lumMod val="25000"/>
                  </a:schemeClr>
                </a:solidFill>
                <a:latin typeface="Ubuntu" panose="020B0504030602030204" pitchFamily="34" charset="0"/>
              </a:rPr>
              <a:t>cpj.ca</a:t>
            </a:r>
            <a:r>
              <a:rPr lang="en-US" sz="1200" dirty="0">
                <a:solidFill>
                  <a:schemeClr val="bg2">
                    <a:lumMod val="25000"/>
                  </a:schemeClr>
                </a:solidFill>
                <a:latin typeface="Ubuntu" panose="020B0504030602030204" pitchFamily="34" charset="0"/>
              </a:rPr>
              <a:t>/writing-a-letter-to-your-</a:t>
            </a:r>
            <a:r>
              <a:rPr lang="en-US" sz="1200" dirty="0" err="1">
                <a:solidFill>
                  <a:schemeClr val="bg2">
                    <a:lumMod val="25000"/>
                  </a:schemeClr>
                </a:solidFill>
                <a:latin typeface="Ubuntu" panose="020B0504030602030204" pitchFamily="34" charset="0"/>
              </a:rPr>
              <a:t>mp</a:t>
            </a: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p:txBody>
      </p:sp>
      <p:sp>
        <p:nvSpPr>
          <p:cNvPr id="5" name="TextBox 4">
            <a:extLst>
              <a:ext uri="{FF2B5EF4-FFF2-40B4-BE49-F238E27FC236}">
                <a16:creationId xmlns:a16="http://schemas.microsoft.com/office/drawing/2014/main" id="{E744FAE2-9176-0C1E-FF9D-7A83BAFD1F76}"/>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23578850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ECED64E-563C-A602-7409-7EF7D635C7EA}"/>
              </a:ext>
            </a:extLst>
          </p:cNvPr>
          <p:cNvSpPr txBox="1"/>
          <p:nvPr/>
        </p:nvSpPr>
        <p:spPr>
          <a:xfrm>
            <a:off x="2751655" y="299801"/>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REVIEWING YOUR WORK</a:t>
            </a:r>
          </a:p>
        </p:txBody>
      </p:sp>
      <p:pic>
        <p:nvPicPr>
          <p:cNvPr id="12" name="Picture 11">
            <a:extLst>
              <a:ext uri="{FF2B5EF4-FFF2-40B4-BE49-F238E27FC236}">
                <a16:creationId xmlns:a16="http://schemas.microsoft.com/office/drawing/2014/main" id="{A15F625C-FB41-F908-E397-B5A32416F372}"/>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sp>
        <p:nvSpPr>
          <p:cNvPr id="6" name="TextBox 5">
            <a:extLst>
              <a:ext uri="{FF2B5EF4-FFF2-40B4-BE49-F238E27FC236}">
                <a16:creationId xmlns:a16="http://schemas.microsoft.com/office/drawing/2014/main" id="{9C0FCEC4-745E-5238-04E5-41F9C209C710}"/>
              </a:ext>
            </a:extLst>
          </p:cNvPr>
          <p:cNvSpPr txBox="1"/>
          <p:nvPr/>
        </p:nvSpPr>
        <p:spPr>
          <a:xfrm>
            <a:off x="226235" y="1084866"/>
            <a:ext cx="4040965" cy="3323987"/>
          </a:xfrm>
          <a:prstGeom prst="rect">
            <a:avLst/>
          </a:prstGeom>
          <a:noFill/>
        </p:spPr>
        <p:txBody>
          <a:bodyPr wrap="square">
            <a:spAutoFit/>
          </a:bodyPr>
          <a:lstStyle/>
          <a:p>
            <a:pPr eaLnBrk="1" fontAlgn="auto" hangingPunct="1">
              <a:spcBef>
                <a:spcPts val="0"/>
              </a:spcBef>
              <a:spcAft>
                <a:spcPts val="0"/>
              </a:spcAft>
              <a:buSzPct val="200000"/>
              <a:defRPr/>
            </a:pPr>
            <a:r>
              <a:rPr lang="en-US" sz="1500" b="1" dirty="0">
                <a:solidFill>
                  <a:srgbClr val="6CB756"/>
                </a:solidFill>
                <a:latin typeface="Ubuntu" panose="020B0504030602030204" pitchFamily="34" charset="0"/>
              </a:rPr>
              <a:t>Does your infographic:</a:t>
            </a:r>
          </a:p>
          <a:p>
            <a:pPr eaLnBrk="1" fontAlgn="auto" hangingPunct="1">
              <a:spcBef>
                <a:spcPts val="0"/>
              </a:spcBef>
              <a:spcAft>
                <a:spcPts val="0"/>
              </a:spcAft>
              <a:buSzPct val="200000"/>
              <a:defRPr/>
            </a:pPr>
            <a:endParaRPr lang="en-US" sz="1500" dirty="0">
              <a:latin typeface="Ubuntu" panose="020B0504030602030204" pitchFamily="34" charset="0"/>
            </a:endParaRPr>
          </a:p>
          <a:p>
            <a:pPr marL="342900" indent="-342900" eaLnBrk="1" fontAlgn="auto" hangingPunct="1">
              <a:lnSpc>
                <a:spcPct val="150000"/>
              </a:lnSpc>
              <a:spcBef>
                <a:spcPts val="0"/>
              </a:spcBef>
              <a:spcAft>
                <a:spcPts val="0"/>
              </a:spcAft>
              <a:buSzPct val="200000"/>
              <a:buBlip>
                <a:blip r:embed="rId4"/>
              </a:buBlip>
              <a:defRPr/>
            </a:pPr>
            <a:r>
              <a:rPr lang="en-US" sz="1200" dirty="0">
                <a:solidFill>
                  <a:schemeClr val="bg2">
                    <a:lumMod val="25000"/>
                  </a:schemeClr>
                </a:solidFill>
                <a:latin typeface="Ubuntu" panose="020B0504030602030204" pitchFamily="34" charset="0"/>
              </a:rPr>
              <a:t>Grab attention and evoke an emotional response?</a:t>
            </a:r>
          </a:p>
          <a:p>
            <a:pPr marL="342900" indent="-342900" eaLnBrk="1" fontAlgn="auto" hangingPunct="1">
              <a:lnSpc>
                <a:spcPct val="150000"/>
              </a:lnSpc>
              <a:spcBef>
                <a:spcPts val="0"/>
              </a:spcBef>
              <a:spcAft>
                <a:spcPts val="0"/>
              </a:spcAft>
              <a:buSzPct val="200000"/>
              <a:buBlip>
                <a:blip r:embed="rId4"/>
              </a:buBlip>
              <a:defRPr/>
            </a:pPr>
            <a:r>
              <a:rPr lang="en-US" sz="1200" dirty="0">
                <a:solidFill>
                  <a:schemeClr val="bg2">
                    <a:lumMod val="25000"/>
                  </a:schemeClr>
                </a:solidFill>
                <a:latin typeface="Ubuntu" panose="020B0504030602030204" pitchFamily="34" charset="0"/>
              </a:rPr>
              <a:t>Details your 3 pledges?</a:t>
            </a:r>
          </a:p>
          <a:p>
            <a:pPr marL="342900" indent="-342900" eaLnBrk="1" fontAlgn="auto" hangingPunct="1">
              <a:lnSpc>
                <a:spcPct val="150000"/>
              </a:lnSpc>
              <a:spcBef>
                <a:spcPts val="0"/>
              </a:spcBef>
              <a:spcAft>
                <a:spcPts val="0"/>
              </a:spcAft>
              <a:buSzPct val="200000"/>
              <a:buBlip>
                <a:blip r:embed="rId4"/>
              </a:buBlip>
              <a:defRPr/>
            </a:pPr>
            <a:r>
              <a:rPr lang="en-US" sz="1200" dirty="0">
                <a:solidFill>
                  <a:schemeClr val="bg2">
                    <a:lumMod val="25000"/>
                  </a:schemeClr>
                </a:solidFill>
                <a:latin typeface="Ubuntu" panose="020B0504030602030204" pitchFamily="34" charset="0"/>
              </a:rPr>
              <a:t>Contain graphical and tabular data that is easy to read and understand?</a:t>
            </a:r>
          </a:p>
          <a:p>
            <a:pPr marL="342900" indent="-342900" eaLnBrk="1" fontAlgn="auto" hangingPunct="1">
              <a:lnSpc>
                <a:spcPct val="150000"/>
              </a:lnSpc>
              <a:spcBef>
                <a:spcPts val="0"/>
              </a:spcBef>
              <a:spcAft>
                <a:spcPts val="0"/>
              </a:spcAft>
              <a:buSzPct val="200000"/>
              <a:buBlip>
                <a:blip r:embed="rId4"/>
              </a:buBlip>
              <a:defRPr/>
            </a:pPr>
            <a:r>
              <a:rPr lang="en-US" sz="1200" dirty="0">
                <a:solidFill>
                  <a:schemeClr val="bg2">
                    <a:lumMod val="25000"/>
                  </a:schemeClr>
                </a:solidFill>
                <a:latin typeface="Ubuntu" panose="020B0504030602030204" pitchFamily="34" charset="0"/>
              </a:rPr>
              <a:t>Includes relevant factual information that supports your findings?</a:t>
            </a:r>
          </a:p>
          <a:p>
            <a:pPr marL="342900" indent="-342900" eaLnBrk="1" fontAlgn="auto" hangingPunct="1">
              <a:lnSpc>
                <a:spcPct val="150000"/>
              </a:lnSpc>
              <a:spcBef>
                <a:spcPts val="0"/>
              </a:spcBef>
              <a:spcAft>
                <a:spcPts val="0"/>
              </a:spcAft>
              <a:buSzPct val="200000"/>
              <a:buBlip>
                <a:blip r:embed="rId4"/>
              </a:buBlip>
              <a:defRPr/>
            </a:pPr>
            <a:r>
              <a:rPr lang="en-US" sz="1200" dirty="0">
                <a:solidFill>
                  <a:schemeClr val="bg2">
                    <a:lumMod val="25000"/>
                  </a:schemeClr>
                </a:solidFill>
                <a:latin typeface="Ubuntu" panose="020B0504030602030204" pitchFamily="34" charset="0"/>
              </a:rPr>
              <a:t>Predictive analysis into what will happen if you do/don not change?</a:t>
            </a:r>
          </a:p>
          <a:p>
            <a:pPr marL="342900" indent="-342900" eaLnBrk="1" fontAlgn="auto" hangingPunct="1">
              <a:lnSpc>
                <a:spcPct val="150000"/>
              </a:lnSpc>
              <a:spcBef>
                <a:spcPts val="0"/>
              </a:spcBef>
              <a:spcAft>
                <a:spcPts val="0"/>
              </a:spcAft>
              <a:buSzPct val="200000"/>
              <a:buBlip>
                <a:blip r:embed="rId4"/>
              </a:buBlip>
              <a:defRPr/>
            </a:pPr>
            <a:endParaRPr lang="en-US" sz="1400" dirty="0">
              <a:solidFill>
                <a:schemeClr val="bg2">
                  <a:lumMod val="25000"/>
                </a:schemeClr>
              </a:solidFill>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p:txBody>
      </p:sp>
      <p:sp>
        <p:nvSpPr>
          <p:cNvPr id="9" name="TextBox 8">
            <a:extLst>
              <a:ext uri="{FF2B5EF4-FFF2-40B4-BE49-F238E27FC236}">
                <a16:creationId xmlns:a16="http://schemas.microsoft.com/office/drawing/2014/main" id="{518F07D6-8309-601D-6FD1-0C3DEF562EE6}"/>
              </a:ext>
            </a:extLst>
          </p:cNvPr>
          <p:cNvSpPr txBox="1"/>
          <p:nvPr/>
        </p:nvSpPr>
        <p:spPr>
          <a:xfrm>
            <a:off x="4501947" y="1098722"/>
            <a:ext cx="4040965" cy="3323987"/>
          </a:xfrm>
          <a:prstGeom prst="rect">
            <a:avLst/>
          </a:prstGeom>
          <a:noFill/>
        </p:spPr>
        <p:txBody>
          <a:bodyPr wrap="square">
            <a:spAutoFit/>
          </a:bodyPr>
          <a:lstStyle/>
          <a:p>
            <a:pPr eaLnBrk="1" fontAlgn="auto" hangingPunct="1">
              <a:spcBef>
                <a:spcPts val="0"/>
              </a:spcBef>
              <a:spcAft>
                <a:spcPts val="0"/>
              </a:spcAft>
              <a:buSzPct val="200000"/>
              <a:defRPr/>
            </a:pPr>
            <a:r>
              <a:rPr lang="en-US" sz="1500" b="1" dirty="0">
                <a:solidFill>
                  <a:srgbClr val="6CB756"/>
                </a:solidFill>
                <a:latin typeface="Ubuntu" panose="020B0504030602030204" pitchFamily="34" charset="0"/>
              </a:rPr>
              <a:t>Does your campaign poster:</a:t>
            </a:r>
          </a:p>
          <a:p>
            <a:pPr eaLnBrk="1" fontAlgn="auto" hangingPunct="1">
              <a:spcBef>
                <a:spcPts val="0"/>
              </a:spcBef>
              <a:spcAft>
                <a:spcPts val="0"/>
              </a:spcAft>
              <a:buSzPct val="200000"/>
              <a:defRPr/>
            </a:pPr>
            <a:endParaRPr lang="en-US" sz="1500" dirty="0">
              <a:latin typeface="Ubuntu" panose="020B0504030602030204" pitchFamily="34" charset="0"/>
            </a:endParaRPr>
          </a:p>
          <a:p>
            <a:pPr marL="342900" indent="-342900" eaLnBrk="1" fontAlgn="auto" hangingPunct="1">
              <a:lnSpc>
                <a:spcPct val="150000"/>
              </a:lnSpc>
              <a:spcBef>
                <a:spcPts val="0"/>
              </a:spcBef>
              <a:spcAft>
                <a:spcPts val="0"/>
              </a:spcAft>
              <a:buSzPct val="200000"/>
              <a:buBlip>
                <a:blip r:embed="rId4"/>
              </a:buBlip>
              <a:defRPr/>
            </a:pPr>
            <a:r>
              <a:rPr lang="en-US" sz="1200" dirty="0">
                <a:solidFill>
                  <a:schemeClr val="bg2">
                    <a:lumMod val="25000"/>
                  </a:schemeClr>
                </a:solidFill>
                <a:latin typeface="Ubuntu" panose="020B0504030602030204" pitchFamily="34" charset="0"/>
              </a:rPr>
              <a:t>Create interest and incentive to change?</a:t>
            </a:r>
          </a:p>
          <a:p>
            <a:pPr marL="342900" indent="-342900" eaLnBrk="1" fontAlgn="auto" hangingPunct="1">
              <a:lnSpc>
                <a:spcPct val="150000"/>
              </a:lnSpc>
              <a:spcBef>
                <a:spcPts val="0"/>
              </a:spcBef>
              <a:spcAft>
                <a:spcPts val="0"/>
              </a:spcAft>
              <a:buSzPct val="200000"/>
              <a:buBlip>
                <a:blip r:embed="rId4"/>
              </a:buBlip>
              <a:defRPr/>
            </a:pPr>
            <a:r>
              <a:rPr lang="en-US" sz="1200" dirty="0">
                <a:solidFill>
                  <a:schemeClr val="bg2">
                    <a:lumMod val="25000"/>
                  </a:schemeClr>
                </a:solidFill>
                <a:latin typeface="Ubuntu" panose="020B0504030602030204" pitchFamily="34" charset="0"/>
              </a:rPr>
              <a:t>Appeal to people concerned with climate change as well as those who aren’t?  </a:t>
            </a:r>
          </a:p>
          <a:p>
            <a:pPr marL="342900" indent="-342900" eaLnBrk="1" fontAlgn="auto" hangingPunct="1">
              <a:lnSpc>
                <a:spcPct val="150000"/>
              </a:lnSpc>
              <a:spcBef>
                <a:spcPts val="0"/>
              </a:spcBef>
              <a:spcAft>
                <a:spcPts val="0"/>
              </a:spcAft>
              <a:buSzPct val="200000"/>
              <a:buBlip>
                <a:blip r:embed="rId4"/>
              </a:buBlip>
              <a:defRPr/>
            </a:pPr>
            <a:r>
              <a:rPr lang="en-US" sz="1200" dirty="0">
                <a:solidFill>
                  <a:schemeClr val="bg2">
                    <a:lumMod val="25000"/>
                  </a:schemeClr>
                </a:solidFill>
                <a:latin typeface="Ubuntu" panose="020B0504030602030204" pitchFamily="34" charset="0"/>
              </a:rPr>
              <a:t>Inform people, i.e. tell you something you didn’t know?</a:t>
            </a:r>
          </a:p>
          <a:p>
            <a:pPr marL="342900" indent="-342900" eaLnBrk="1" fontAlgn="auto" hangingPunct="1">
              <a:lnSpc>
                <a:spcPct val="150000"/>
              </a:lnSpc>
              <a:spcBef>
                <a:spcPts val="0"/>
              </a:spcBef>
              <a:spcAft>
                <a:spcPts val="0"/>
              </a:spcAft>
              <a:buSzPct val="200000"/>
              <a:buBlip>
                <a:blip r:embed="rId4"/>
              </a:buBlip>
              <a:defRPr/>
            </a:pPr>
            <a:r>
              <a:rPr lang="en-US" sz="1200" dirty="0">
                <a:solidFill>
                  <a:schemeClr val="bg2">
                    <a:lumMod val="25000"/>
                  </a:schemeClr>
                </a:solidFill>
                <a:latin typeface="Ubuntu" panose="020B0504030602030204" pitchFamily="34" charset="0"/>
              </a:rPr>
              <a:t>Contain appropriate content for your chosen audience?</a:t>
            </a:r>
          </a:p>
          <a:p>
            <a:pPr marL="342900" indent="-342900" eaLnBrk="1" fontAlgn="auto" hangingPunct="1">
              <a:lnSpc>
                <a:spcPct val="150000"/>
              </a:lnSpc>
              <a:spcBef>
                <a:spcPts val="0"/>
              </a:spcBef>
              <a:spcAft>
                <a:spcPts val="0"/>
              </a:spcAft>
              <a:buSzPct val="200000"/>
              <a:buBlip>
                <a:blip r:embed="rId4"/>
              </a:buBlip>
              <a:defRPr/>
            </a:pPr>
            <a:endParaRPr lang="en-US" sz="1200" dirty="0">
              <a:solidFill>
                <a:schemeClr val="bg2">
                  <a:lumMod val="25000"/>
                </a:schemeClr>
              </a:solidFill>
              <a:latin typeface="Ubuntu" panose="020B0504030602030204" pitchFamily="34" charset="0"/>
            </a:endParaRPr>
          </a:p>
          <a:p>
            <a:pPr marL="342900" indent="-342900" eaLnBrk="1" fontAlgn="auto" hangingPunct="1">
              <a:lnSpc>
                <a:spcPct val="150000"/>
              </a:lnSpc>
              <a:spcBef>
                <a:spcPts val="0"/>
              </a:spcBef>
              <a:spcAft>
                <a:spcPts val="0"/>
              </a:spcAft>
              <a:buSzPct val="200000"/>
              <a:buBlip>
                <a:blip r:embed="rId4"/>
              </a:buBlip>
              <a:defRPr/>
            </a:pPr>
            <a:endParaRPr lang="en-US" sz="1400" dirty="0">
              <a:solidFill>
                <a:schemeClr val="bg2">
                  <a:lumMod val="25000"/>
                </a:schemeClr>
              </a:solidFill>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p:txBody>
      </p:sp>
      <p:pic>
        <p:nvPicPr>
          <p:cNvPr id="2" name="Picture 1">
            <a:extLst>
              <a:ext uri="{FF2B5EF4-FFF2-40B4-BE49-F238E27FC236}">
                <a16:creationId xmlns:a16="http://schemas.microsoft.com/office/drawing/2014/main" id="{FCB3197C-4F27-93AE-33FA-E4578378D768}"/>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49136970-AC22-C162-C6B7-7E41B27F1EF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4" name="TextBox 3">
            <a:extLst>
              <a:ext uri="{FF2B5EF4-FFF2-40B4-BE49-F238E27FC236}">
                <a16:creationId xmlns:a16="http://schemas.microsoft.com/office/drawing/2014/main" id="{E1260B6F-EA6F-6013-255D-095D06F71FE8}"/>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3420368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ECED64E-563C-A602-7409-7EF7D635C7EA}"/>
              </a:ext>
            </a:extLst>
          </p:cNvPr>
          <p:cNvSpPr txBox="1"/>
          <p:nvPr/>
        </p:nvSpPr>
        <p:spPr>
          <a:xfrm>
            <a:off x="2751655" y="299801"/>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REVIEWING YOUR WORK</a:t>
            </a:r>
          </a:p>
        </p:txBody>
      </p:sp>
      <p:pic>
        <p:nvPicPr>
          <p:cNvPr id="12" name="Picture 11">
            <a:extLst>
              <a:ext uri="{FF2B5EF4-FFF2-40B4-BE49-F238E27FC236}">
                <a16:creationId xmlns:a16="http://schemas.microsoft.com/office/drawing/2014/main" id="{A15F625C-FB41-F908-E397-B5A32416F372}"/>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sp>
        <p:nvSpPr>
          <p:cNvPr id="6" name="TextBox 5">
            <a:extLst>
              <a:ext uri="{FF2B5EF4-FFF2-40B4-BE49-F238E27FC236}">
                <a16:creationId xmlns:a16="http://schemas.microsoft.com/office/drawing/2014/main" id="{9C0FCEC4-745E-5238-04E5-41F9C209C710}"/>
              </a:ext>
            </a:extLst>
          </p:cNvPr>
          <p:cNvSpPr txBox="1"/>
          <p:nvPr/>
        </p:nvSpPr>
        <p:spPr>
          <a:xfrm>
            <a:off x="226235" y="1084866"/>
            <a:ext cx="7595867" cy="3647152"/>
          </a:xfrm>
          <a:prstGeom prst="rect">
            <a:avLst/>
          </a:prstGeom>
          <a:noFill/>
        </p:spPr>
        <p:txBody>
          <a:bodyPr wrap="square">
            <a:spAutoFit/>
          </a:bodyPr>
          <a:lstStyle/>
          <a:p>
            <a:pPr eaLnBrk="1" fontAlgn="auto" hangingPunct="1">
              <a:spcBef>
                <a:spcPts val="0"/>
              </a:spcBef>
              <a:spcAft>
                <a:spcPts val="0"/>
              </a:spcAft>
              <a:buSzPct val="200000"/>
              <a:defRPr/>
            </a:pPr>
            <a:r>
              <a:rPr lang="en-US" sz="1500" b="1" dirty="0">
                <a:solidFill>
                  <a:srgbClr val="6CB756"/>
                </a:solidFill>
                <a:latin typeface="Ubuntu" panose="020B0504030602030204" pitchFamily="34" charset="0"/>
              </a:rPr>
              <a:t>Does your letter:</a:t>
            </a:r>
          </a:p>
          <a:p>
            <a:pPr eaLnBrk="1" fontAlgn="auto" hangingPunct="1">
              <a:spcBef>
                <a:spcPts val="0"/>
              </a:spcBef>
              <a:spcAft>
                <a:spcPts val="0"/>
              </a:spcAft>
              <a:buSzPct val="200000"/>
              <a:defRPr/>
            </a:pPr>
            <a:endParaRPr lang="en-US" sz="1500" dirty="0">
              <a:latin typeface="Ubuntu" panose="020B0504030602030204" pitchFamily="34" charset="0"/>
            </a:endParaRP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State your three pledges in your manifesto and detail why they were chosen?</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Contains a detailed summary of your findings through analysis of data and through your own research?</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State how you will enact change and what effects it will have in reducing your carbon footprint?</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Encourage your MP to join the fight against climate change in a respectful manner?</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Include suggestions of how your MP can help enact change for the better?</a:t>
            </a:r>
          </a:p>
          <a:p>
            <a:pPr marL="342900" indent="-342900" eaLnBrk="1" fontAlgn="auto" hangingPunct="1">
              <a:lnSpc>
                <a:spcPct val="150000"/>
              </a:lnSpc>
              <a:spcBef>
                <a:spcPts val="0"/>
              </a:spcBef>
              <a:spcAft>
                <a:spcPts val="0"/>
              </a:spcAft>
              <a:buSzPct val="200000"/>
              <a:buBlip>
                <a:blip r:embed="rId4"/>
              </a:buBlip>
              <a:defRPr/>
            </a:pPr>
            <a:endParaRPr lang="en-US" sz="1200" dirty="0">
              <a:solidFill>
                <a:schemeClr val="bg2">
                  <a:lumMod val="25000"/>
                </a:schemeClr>
              </a:solidFill>
              <a:latin typeface="Ubuntu" panose="020B0504030602030204" pitchFamily="34" charset="0"/>
            </a:endParaRPr>
          </a:p>
          <a:p>
            <a:pPr marL="342900" indent="-342900" eaLnBrk="1" fontAlgn="auto" hangingPunct="1">
              <a:lnSpc>
                <a:spcPct val="150000"/>
              </a:lnSpc>
              <a:spcBef>
                <a:spcPts val="0"/>
              </a:spcBef>
              <a:spcAft>
                <a:spcPts val="0"/>
              </a:spcAft>
              <a:buSzPct val="200000"/>
              <a:buBlip>
                <a:blip r:embed="rId4"/>
              </a:buBlip>
              <a:defRPr/>
            </a:pPr>
            <a:endParaRPr lang="en-US" sz="1400" dirty="0">
              <a:solidFill>
                <a:schemeClr val="bg2">
                  <a:lumMod val="25000"/>
                </a:schemeClr>
              </a:solidFill>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p:txBody>
      </p:sp>
      <p:pic>
        <p:nvPicPr>
          <p:cNvPr id="2" name="Picture 1">
            <a:extLst>
              <a:ext uri="{FF2B5EF4-FFF2-40B4-BE49-F238E27FC236}">
                <a16:creationId xmlns:a16="http://schemas.microsoft.com/office/drawing/2014/main" id="{80B9466F-54F4-638C-9536-F6FC653FDC82}"/>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EBB13881-26EC-F204-3D48-9AF842533EB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4" name="TextBox 3">
            <a:extLst>
              <a:ext uri="{FF2B5EF4-FFF2-40B4-BE49-F238E27FC236}">
                <a16:creationId xmlns:a16="http://schemas.microsoft.com/office/drawing/2014/main" id="{14ABBAAE-F08A-5058-7FA1-518FBC208330}"/>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5595301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ECED64E-563C-A602-7409-7EF7D635C7EA}"/>
              </a:ext>
            </a:extLst>
          </p:cNvPr>
          <p:cNvSpPr txBox="1"/>
          <p:nvPr/>
        </p:nvSpPr>
        <p:spPr>
          <a:xfrm>
            <a:off x="2751655" y="299801"/>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PRESENTING TO YOUR CLASS</a:t>
            </a:r>
          </a:p>
        </p:txBody>
      </p:sp>
      <p:pic>
        <p:nvPicPr>
          <p:cNvPr id="12" name="Picture 11">
            <a:extLst>
              <a:ext uri="{FF2B5EF4-FFF2-40B4-BE49-F238E27FC236}">
                <a16:creationId xmlns:a16="http://schemas.microsoft.com/office/drawing/2014/main" id="{A15F625C-FB41-F908-E397-B5A32416F372}"/>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sp>
        <p:nvSpPr>
          <p:cNvPr id="6" name="TextBox 5">
            <a:extLst>
              <a:ext uri="{FF2B5EF4-FFF2-40B4-BE49-F238E27FC236}">
                <a16:creationId xmlns:a16="http://schemas.microsoft.com/office/drawing/2014/main" id="{9C0FCEC4-745E-5238-04E5-41F9C209C710}"/>
              </a:ext>
            </a:extLst>
          </p:cNvPr>
          <p:cNvSpPr txBox="1"/>
          <p:nvPr/>
        </p:nvSpPr>
        <p:spPr>
          <a:xfrm>
            <a:off x="226235" y="1084866"/>
            <a:ext cx="7595867" cy="3185487"/>
          </a:xfrm>
          <a:prstGeom prst="rect">
            <a:avLst/>
          </a:prstGeom>
          <a:noFill/>
        </p:spPr>
        <p:txBody>
          <a:bodyPr wrap="square">
            <a:spAutoFit/>
          </a:bodyPr>
          <a:lstStyle/>
          <a:p>
            <a:pPr eaLnBrk="1" fontAlgn="auto" hangingPunct="1">
              <a:spcBef>
                <a:spcPts val="0"/>
              </a:spcBef>
              <a:spcAft>
                <a:spcPts val="0"/>
              </a:spcAft>
              <a:buSzPct val="200000"/>
              <a:defRPr/>
            </a:pPr>
            <a:r>
              <a:rPr lang="en-US" sz="1500" b="1" dirty="0">
                <a:solidFill>
                  <a:srgbClr val="6CB756"/>
                </a:solidFill>
                <a:latin typeface="Ubuntu" panose="020B0504030602030204" pitchFamily="34" charset="0"/>
              </a:rPr>
              <a:t>Present for a maximum of 5 minutes. </a:t>
            </a:r>
          </a:p>
          <a:p>
            <a:pPr eaLnBrk="1" fontAlgn="auto" hangingPunct="1">
              <a:spcBef>
                <a:spcPts val="0"/>
              </a:spcBef>
              <a:spcAft>
                <a:spcPts val="0"/>
              </a:spcAft>
              <a:buSzPct val="200000"/>
              <a:defRPr/>
            </a:pPr>
            <a:endParaRPr lang="en-US" sz="1500" b="1" dirty="0">
              <a:solidFill>
                <a:srgbClr val="6CB756"/>
              </a:solidFill>
              <a:latin typeface="Ubuntu" panose="020B0504030602030204" pitchFamily="34" charset="0"/>
            </a:endParaRPr>
          </a:p>
          <a:p>
            <a:pPr eaLnBrk="1" fontAlgn="auto" hangingPunct="1">
              <a:spcBef>
                <a:spcPts val="0"/>
              </a:spcBef>
              <a:spcAft>
                <a:spcPts val="0"/>
              </a:spcAft>
              <a:buSzPct val="200000"/>
              <a:defRPr/>
            </a:pPr>
            <a:r>
              <a:rPr lang="en-US" sz="1500" b="1" dirty="0">
                <a:solidFill>
                  <a:srgbClr val="6CB756"/>
                </a:solidFill>
                <a:latin typeface="Ubuntu" panose="020B0504030602030204" pitchFamily="34" charset="0"/>
              </a:rPr>
              <a:t>You should include information from your written statement and reference to:</a:t>
            </a:r>
          </a:p>
          <a:p>
            <a:pPr eaLnBrk="1" fontAlgn="auto" hangingPunct="1">
              <a:spcBef>
                <a:spcPts val="0"/>
              </a:spcBef>
              <a:spcAft>
                <a:spcPts val="0"/>
              </a:spcAft>
              <a:buSzPct val="200000"/>
              <a:defRPr/>
            </a:pPr>
            <a:endParaRPr lang="en-US" sz="1500" dirty="0">
              <a:latin typeface="Ubuntu" panose="020B0504030602030204" pitchFamily="34" charset="0"/>
            </a:endParaRP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The data you collected</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The 3 changes you pledged</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The impact your changes could have</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Your Infographic Poster</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Your Campaign Poster</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An opportunity for classmates to ask you questions.</a:t>
            </a:r>
          </a:p>
          <a:p>
            <a:pPr eaLnBrk="1" fontAlgn="auto" hangingPunct="1">
              <a:spcBef>
                <a:spcPts val="0"/>
              </a:spcBef>
              <a:spcAft>
                <a:spcPts val="0"/>
              </a:spcAft>
              <a:buSzPct val="200000"/>
              <a:defRPr/>
            </a:pPr>
            <a:endParaRPr lang="en-US" sz="1500" dirty="0">
              <a:latin typeface="Ubuntu" panose="020B0504030602030204" pitchFamily="34" charset="0"/>
            </a:endParaRPr>
          </a:p>
        </p:txBody>
      </p:sp>
      <p:pic>
        <p:nvPicPr>
          <p:cNvPr id="2" name="Picture 1" descr="IMG_256">
            <a:extLst>
              <a:ext uri="{FF2B5EF4-FFF2-40B4-BE49-F238E27FC236}">
                <a16:creationId xmlns:a16="http://schemas.microsoft.com/office/drawing/2014/main" id="{1CA6B179-1794-8B97-3255-E1825268D578}"/>
              </a:ext>
            </a:extLst>
          </p:cNvPr>
          <p:cNvPicPr/>
          <p:nvPr/>
        </p:nvPicPr>
        <p:blipFill>
          <a:blip r:embed="rId5" cstate="email">
            <a:extLst>
              <a:ext uri="{28A0092B-C50C-407E-A947-70E740481C1C}">
                <a14:useLocalDpi xmlns:a14="http://schemas.microsoft.com/office/drawing/2010/main"/>
              </a:ext>
            </a:extLst>
          </a:blip>
          <a:srcRect l="-2188"/>
          <a:stretch>
            <a:fillRect/>
          </a:stretch>
        </p:blipFill>
        <p:spPr bwMode="auto">
          <a:xfrm>
            <a:off x="5259630" y="1953901"/>
            <a:ext cx="2543857" cy="2316452"/>
          </a:xfrm>
          <a:prstGeom prst="rect">
            <a:avLst/>
          </a:prstGeom>
          <a:noFill/>
          <a:ln>
            <a:noFill/>
          </a:ln>
        </p:spPr>
      </p:pic>
      <p:pic>
        <p:nvPicPr>
          <p:cNvPr id="3" name="Picture 2">
            <a:extLst>
              <a:ext uri="{FF2B5EF4-FFF2-40B4-BE49-F238E27FC236}">
                <a16:creationId xmlns:a16="http://schemas.microsoft.com/office/drawing/2014/main" id="{A002D769-EF88-0216-58C9-A03D32600378}"/>
              </a:ext>
            </a:extLst>
          </p:cNvPr>
          <p:cNvPicPr>
            <a:picLocks noChangeAspect="1"/>
          </p:cNvPicPr>
          <p:nvPr/>
        </p:nvPicPr>
        <p:blipFill>
          <a:blip r:embed="rId6"/>
          <a:stretch>
            <a:fillRect/>
          </a:stretch>
        </p:blipFill>
        <p:spPr>
          <a:xfrm>
            <a:off x="4747247" y="4366037"/>
            <a:ext cx="2078392" cy="647940"/>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F9DDAC6D-4562-7552-A22F-141321C40ED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5" name="TextBox 4">
            <a:extLst>
              <a:ext uri="{FF2B5EF4-FFF2-40B4-BE49-F238E27FC236}">
                <a16:creationId xmlns:a16="http://schemas.microsoft.com/office/drawing/2014/main" id="{3A5F6E30-AEF8-90E3-2363-916154FDADC2}"/>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5323065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ECED64E-563C-A602-7409-7EF7D635C7EA}"/>
              </a:ext>
            </a:extLst>
          </p:cNvPr>
          <p:cNvSpPr txBox="1"/>
          <p:nvPr/>
        </p:nvSpPr>
        <p:spPr>
          <a:xfrm>
            <a:off x="2751655" y="299801"/>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THE CHALLENGE</a:t>
            </a:r>
          </a:p>
        </p:txBody>
      </p:sp>
      <p:pic>
        <p:nvPicPr>
          <p:cNvPr id="12" name="Picture 11">
            <a:extLst>
              <a:ext uri="{FF2B5EF4-FFF2-40B4-BE49-F238E27FC236}">
                <a16:creationId xmlns:a16="http://schemas.microsoft.com/office/drawing/2014/main" id="{A15F625C-FB41-F908-E397-B5A32416F372}"/>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sp>
        <p:nvSpPr>
          <p:cNvPr id="6" name="TextBox 5">
            <a:extLst>
              <a:ext uri="{FF2B5EF4-FFF2-40B4-BE49-F238E27FC236}">
                <a16:creationId xmlns:a16="http://schemas.microsoft.com/office/drawing/2014/main" id="{9C0FCEC4-745E-5238-04E5-41F9C209C710}"/>
              </a:ext>
            </a:extLst>
          </p:cNvPr>
          <p:cNvSpPr txBox="1"/>
          <p:nvPr/>
        </p:nvSpPr>
        <p:spPr>
          <a:xfrm>
            <a:off x="226235" y="1084866"/>
            <a:ext cx="7595867" cy="2954655"/>
          </a:xfrm>
          <a:prstGeom prst="rect">
            <a:avLst/>
          </a:prstGeom>
          <a:noFill/>
        </p:spPr>
        <p:txBody>
          <a:bodyPr wrap="square">
            <a:spAutoFit/>
          </a:bodyPr>
          <a:lstStyle/>
          <a:p>
            <a:pPr eaLnBrk="1" fontAlgn="auto" hangingPunct="1">
              <a:spcBef>
                <a:spcPts val="0"/>
              </a:spcBef>
              <a:spcAft>
                <a:spcPts val="0"/>
              </a:spcAft>
              <a:buSzPct val="200000"/>
              <a:defRPr/>
            </a:pPr>
            <a:r>
              <a:rPr lang="en-US" sz="1500" b="1" dirty="0">
                <a:solidFill>
                  <a:srgbClr val="6CB756"/>
                </a:solidFill>
                <a:latin typeface="Ubuntu" panose="020B0504030602030204" pitchFamily="34" charset="0"/>
              </a:rPr>
              <a:t>There are 4 possible awards to be won as part of the STATWARS® Climate Change Challenge: </a:t>
            </a:r>
          </a:p>
          <a:p>
            <a:pPr eaLnBrk="1" fontAlgn="auto" hangingPunct="1">
              <a:spcBef>
                <a:spcPts val="0"/>
              </a:spcBef>
              <a:spcAft>
                <a:spcPts val="0"/>
              </a:spcAft>
              <a:buSzPct val="200000"/>
              <a:defRPr/>
            </a:pPr>
            <a:endParaRPr lang="en-US" sz="1500" dirty="0">
              <a:latin typeface="Ubuntu" panose="020B0504030602030204" pitchFamily="34" charset="0"/>
            </a:endParaRP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Best Data Analysis </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Best Communication </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Most Creative Presentation </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Overall Winner based on the 3 requested outcomes of the project; infographic poster, campaign poster, letter to an MP. </a:t>
            </a:r>
          </a:p>
          <a:p>
            <a:pPr marL="342900" indent="-342900" eaLnBrk="1" fontAlgn="auto" hangingPunct="1">
              <a:lnSpc>
                <a:spcPct val="150000"/>
              </a:lnSpc>
              <a:spcBef>
                <a:spcPts val="0"/>
              </a:spcBef>
              <a:spcAft>
                <a:spcPts val="0"/>
              </a:spcAft>
              <a:buSzPct val="200000"/>
              <a:buBlip>
                <a:blip r:embed="rId4"/>
              </a:buBlip>
              <a:defRPr/>
            </a:pPr>
            <a:endParaRPr lang="en-US" sz="1400" dirty="0">
              <a:solidFill>
                <a:schemeClr val="bg2">
                  <a:lumMod val="25000"/>
                </a:schemeClr>
              </a:solidFill>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p:txBody>
      </p:sp>
      <p:pic>
        <p:nvPicPr>
          <p:cNvPr id="2" name="Picture 1">
            <a:extLst>
              <a:ext uri="{FF2B5EF4-FFF2-40B4-BE49-F238E27FC236}">
                <a16:creationId xmlns:a16="http://schemas.microsoft.com/office/drawing/2014/main" id="{AC76BBE7-A942-3B2B-309B-B0B6F4F71F53}"/>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D5A3A76C-E3AA-471F-AF5A-5B68BF3D757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4" name="TextBox 3">
            <a:extLst>
              <a:ext uri="{FF2B5EF4-FFF2-40B4-BE49-F238E27FC236}">
                <a16:creationId xmlns:a16="http://schemas.microsoft.com/office/drawing/2014/main" id="{D25E02EF-7D18-21C9-7F97-29A772BE8D71}"/>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35603660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9B84BAB-9C0F-9101-0B6A-6EE119612BF0}"/>
              </a:ext>
            </a:extLst>
          </p:cNvPr>
          <p:cNvSpPr txBox="1"/>
          <p:nvPr/>
        </p:nvSpPr>
        <p:spPr>
          <a:xfrm>
            <a:off x="316969" y="2094290"/>
            <a:ext cx="5505855" cy="307777"/>
          </a:xfrm>
          <a:prstGeom prst="rect">
            <a:avLst/>
          </a:prstGeom>
          <a:noFill/>
        </p:spPr>
        <p:txBody>
          <a:bodyPr wrap="square" rtlCol="0">
            <a:spAutoFit/>
          </a:bodyPr>
          <a:lstStyle/>
          <a:p>
            <a:r>
              <a:rPr lang="en-GB" sz="1400" b="1" dirty="0">
                <a:solidFill>
                  <a:schemeClr val="bg1"/>
                </a:solidFill>
                <a:latin typeface="Ubuntu" panose="020B0504030602030204" pitchFamily="34" charset="0"/>
                <a:ea typeface="Arial" panose="020B0604020202020204" pitchFamily="34" charset="0"/>
              </a:rPr>
              <a:t>You should now have a greater understanding of:</a:t>
            </a:r>
          </a:p>
        </p:txBody>
      </p:sp>
      <p:sp>
        <p:nvSpPr>
          <p:cNvPr id="32" name="TextBox 31">
            <a:extLst>
              <a:ext uri="{FF2B5EF4-FFF2-40B4-BE49-F238E27FC236}">
                <a16:creationId xmlns:a16="http://schemas.microsoft.com/office/drawing/2014/main" id="{B8D162C2-133A-364C-A0CE-B91119A21DCF}"/>
              </a:ext>
            </a:extLst>
          </p:cNvPr>
          <p:cNvSpPr txBox="1"/>
          <p:nvPr/>
        </p:nvSpPr>
        <p:spPr>
          <a:xfrm>
            <a:off x="316969" y="1347881"/>
            <a:ext cx="3846968" cy="677108"/>
          </a:xfrm>
          <a:prstGeom prst="rect">
            <a:avLst/>
          </a:prstGeom>
          <a:noFill/>
        </p:spPr>
        <p:txBody>
          <a:bodyPr wrap="square" rtlCol="0">
            <a:spAutoFit/>
          </a:bodyPr>
          <a:lstStyle/>
          <a:p>
            <a:r>
              <a:rPr lang="en-GB" sz="3800" b="1" dirty="0">
                <a:solidFill>
                  <a:schemeClr val="bg1"/>
                </a:solidFill>
                <a:latin typeface="Ubuntu" panose="020B0504030602030204" pitchFamily="34" charset="0"/>
                <a:ea typeface="Ubuntu" panose="020B0504030602030204" pitchFamily="34" charset="0"/>
                <a:cs typeface="Ubuntu" panose="020B0504030602030204" pitchFamily="34" charset="0"/>
              </a:rPr>
              <a:t>Conclusion:</a:t>
            </a:r>
            <a:endParaRPr lang="en-US" sz="3800" b="1" dirty="0">
              <a:solidFill>
                <a:schemeClr val="bg1"/>
              </a:solidFill>
              <a:latin typeface="Arial" panose="020B0604020202020204" pitchFamily="34" charset="0"/>
              <a:cs typeface="Arial" panose="020B0604020202020204" pitchFamily="34" charset="0"/>
            </a:endParaRPr>
          </a:p>
        </p:txBody>
      </p:sp>
      <p:pic>
        <p:nvPicPr>
          <p:cNvPr id="33" name="Picture 32">
            <a:extLst>
              <a:ext uri="{FF2B5EF4-FFF2-40B4-BE49-F238E27FC236}">
                <a16:creationId xmlns:a16="http://schemas.microsoft.com/office/drawing/2014/main" id="{CC2C0DED-875D-3A06-36AF-F6029ACCDB32}"/>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23916" y="269989"/>
            <a:ext cx="2379683" cy="993096"/>
          </a:xfrm>
          <a:prstGeom prst="rect">
            <a:avLst/>
          </a:prstGeom>
        </p:spPr>
      </p:pic>
      <p:pic>
        <p:nvPicPr>
          <p:cNvPr id="34" name="Picture 33">
            <a:extLst>
              <a:ext uri="{FF2B5EF4-FFF2-40B4-BE49-F238E27FC236}">
                <a16:creationId xmlns:a16="http://schemas.microsoft.com/office/drawing/2014/main" id="{EF92219D-EAC9-B6DA-7F96-F65B66F75A96}"/>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3069896" y="1236765"/>
            <a:ext cx="936727" cy="796655"/>
          </a:xfrm>
          <a:prstGeom prst="rect">
            <a:avLst/>
          </a:prstGeom>
        </p:spPr>
      </p:pic>
      <p:pic>
        <p:nvPicPr>
          <p:cNvPr id="35" name="Picture 34">
            <a:extLst>
              <a:ext uri="{FF2B5EF4-FFF2-40B4-BE49-F238E27FC236}">
                <a16:creationId xmlns:a16="http://schemas.microsoft.com/office/drawing/2014/main" id="{9C23BEDF-8042-9883-1DE0-ACCBC0B243BF}"/>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2762851" y="201436"/>
            <a:ext cx="992248" cy="992248"/>
          </a:xfrm>
          <a:prstGeom prst="rect">
            <a:avLst/>
          </a:prstGeom>
        </p:spPr>
      </p:pic>
      <p:sp>
        <p:nvSpPr>
          <p:cNvPr id="36" name="TextBox 35">
            <a:extLst>
              <a:ext uri="{FF2B5EF4-FFF2-40B4-BE49-F238E27FC236}">
                <a16:creationId xmlns:a16="http://schemas.microsoft.com/office/drawing/2014/main" id="{A1425268-64D6-85F0-D423-73ED0A97C2A6}"/>
              </a:ext>
            </a:extLst>
          </p:cNvPr>
          <p:cNvSpPr txBox="1"/>
          <p:nvPr/>
        </p:nvSpPr>
        <p:spPr>
          <a:xfrm>
            <a:off x="77821" y="2462937"/>
            <a:ext cx="5505855" cy="2308324"/>
          </a:xfrm>
          <a:prstGeom prst="rect">
            <a:avLst/>
          </a:prstGeom>
          <a:noFill/>
        </p:spPr>
        <p:txBody>
          <a:bodyPr wrap="square" rtlCol="0">
            <a:spAutoFit/>
          </a:bodyPr>
          <a:lstStyle/>
          <a:p>
            <a:pPr marL="285750" indent="-285750">
              <a:buSzPct val="200000"/>
              <a:buBlip>
                <a:blip r:embed="rId6"/>
              </a:buBlip>
            </a:pPr>
            <a:r>
              <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rPr>
              <a:t>How to design and create your campaign (poster, statement, and verbal presentation)</a:t>
            </a:r>
          </a:p>
          <a:p>
            <a:pPr marL="285750" indent="-285750">
              <a:buSzPct val="200000"/>
              <a:buBlip>
                <a:blip r:embed="rId6"/>
              </a:buBlip>
            </a:pPr>
            <a:endPar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endParaRPr>
          </a:p>
          <a:p>
            <a:pPr marL="285750" indent="-285750">
              <a:buSzPct val="200000"/>
              <a:buBlip>
                <a:blip r:embed="rId6"/>
              </a:buBlip>
            </a:pPr>
            <a:r>
              <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rPr>
              <a:t>Developing cohesive arguments to support your decisions.</a:t>
            </a:r>
          </a:p>
          <a:p>
            <a:pPr marL="285750" indent="-285750">
              <a:buSzPct val="200000"/>
              <a:buBlip>
                <a:blip r:embed="rId6"/>
              </a:buBlip>
            </a:pPr>
            <a:endPar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endParaRPr>
          </a:p>
          <a:p>
            <a:pPr marL="285750" indent="-285750">
              <a:buSzPct val="200000"/>
              <a:buBlip>
                <a:blip r:embed="rId6"/>
              </a:buBlip>
            </a:pPr>
            <a:r>
              <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rPr>
              <a:t>How to support your argument with visual aids</a:t>
            </a:r>
          </a:p>
          <a:p>
            <a:pPr>
              <a:buSzPct val="200000"/>
            </a:pPr>
            <a:endPar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endParaRPr>
          </a:p>
          <a:p>
            <a:pPr>
              <a:buSzPct val="200000"/>
            </a:pPr>
            <a:r>
              <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rPr>
              <a:t> </a:t>
            </a:r>
            <a:endParaRPr lang="en-GB" sz="1600" kern="100" dirty="0">
              <a:solidFill>
                <a:schemeClr val="bg1"/>
              </a:solidFill>
              <a:latin typeface="Ubuntu" panose="020B0504030602030204" pitchFamily="34" charset="0"/>
              <a:ea typeface="Ubuntu" panose="020B0504030602030204" pitchFamily="34" charset="0"/>
              <a:cs typeface="Arial" panose="020B0604020202020204" pitchFamily="34" charset="0"/>
            </a:endParaRPr>
          </a:p>
          <a:p>
            <a:endParaRPr lang="en-GB" sz="1600" kern="100" dirty="0">
              <a:solidFill>
                <a:schemeClr val="bg1"/>
              </a:solidFill>
              <a:latin typeface="Ubuntu" panose="020B0504030602030204" pitchFamily="34" charset="0"/>
              <a:ea typeface="Ubuntu" panose="020B0504030602030204" pitchFamily="34" charset="0"/>
              <a:cs typeface="Arial" panose="020B0604020202020204" pitchFamily="34" charset="0"/>
            </a:endParaRPr>
          </a:p>
          <a:p>
            <a:endParaRPr lang="en-US" sz="1600" dirty="0">
              <a:solidFill>
                <a:schemeClr val="bg1"/>
              </a:solidFill>
            </a:endParaRPr>
          </a:p>
        </p:txBody>
      </p:sp>
      <p:pic>
        <p:nvPicPr>
          <p:cNvPr id="37" name="Picture 36">
            <a:extLst>
              <a:ext uri="{FF2B5EF4-FFF2-40B4-BE49-F238E27FC236}">
                <a16:creationId xmlns:a16="http://schemas.microsoft.com/office/drawing/2014/main" id="{2C47A2F3-BA90-FD82-BE3E-493448D2F130}"/>
              </a:ext>
            </a:extLst>
          </p:cNvPr>
          <p:cNvPicPr>
            <a:picLocks noChangeAspect="1"/>
          </p:cNvPicPr>
          <p:nvPr/>
        </p:nvPicPr>
        <p:blipFill>
          <a:blip r:embed="rId7"/>
          <a:stretch>
            <a:fillRect/>
          </a:stretch>
        </p:blipFill>
        <p:spPr>
          <a:xfrm>
            <a:off x="4703663" y="260620"/>
            <a:ext cx="2238321" cy="697798"/>
          </a:xfrm>
          <a:prstGeom prst="rect">
            <a:avLst/>
          </a:prstGeom>
        </p:spPr>
      </p:pic>
      <p:pic>
        <p:nvPicPr>
          <p:cNvPr id="38" name="Picture 37" descr="A black background with a black square&#10;&#10;Description automatically generated with medium confidence">
            <a:extLst>
              <a:ext uri="{FF2B5EF4-FFF2-40B4-BE49-F238E27FC236}">
                <a16:creationId xmlns:a16="http://schemas.microsoft.com/office/drawing/2014/main" id="{22B83B03-C31B-F71E-CFFA-027523B63F8D}"/>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953135" y="322886"/>
            <a:ext cx="1999015" cy="508731"/>
          </a:xfrm>
          <a:prstGeom prst="rect">
            <a:avLst/>
          </a:prstGeom>
        </p:spPr>
      </p:pic>
      <p:sp>
        <p:nvSpPr>
          <p:cNvPr id="2" name="TextBox 1">
            <a:extLst>
              <a:ext uri="{FF2B5EF4-FFF2-40B4-BE49-F238E27FC236}">
                <a16:creationId xmlns:a16="http://schemas.microsoft.com/office/drawing/2014/main" id="{5F7F504C-0B68-991B-3BE1-FA9048ACE7FF}"/>
              </a:ext>
            </a:extLst>
          </p:cNvPr>
          <p:cNvSpPr txBox="1"/>
          <p:nvPr/>
        </p:nvSpPr>
        <p:spPr>
          <a:xfrm>
            <a:off x="258104" y="4642607"/>
            <a:ext cx="3231330" cy="646331"/>
          </a:xfrm>
          <a:prstGeom prst="rect">
            <a:avLst/>
          </a:prstGeom>
          <a:noFill/>
        </p:spPr>
        <p:txBody>
          <a:bodyPr wrap="square" rtlCol="0">
            <a:spAutoFit/>
          </a:bodyPr>
          <a:lstStyle/>
          <a:p>
            <a:r>
              <a:rPr lang="en-GB" sz="900" dirty="0">
                <a:solidFill>
                  <a:schemeClr val="bg1"/>
                </a:solidFill>
                <a:effectLst/>
                <a:latin typeface="Ubuntu" panose="020B0504030602030204" pitchFamily="34" charset="0"/>
              </a:rPr>
              <a:t>Copyright Universe of Engineering Ltd under license to Primary Engineer Ltd </a:t>
            </a:r>
            <a:r>
              <a:rPr lang="en-GB" sz="900" b="1" dirty="0">
                <a:solidFill>
                  <a:schemeClr val="bg1"/>
                </a:solidFill>
                <a:effectLst/>
                <a:latin typeface="Ubuntu" panose="020B0504030602030204" pitchFamily="34" charset="0"/>
              </a:rPr>
              <a:t>2021-2024</a:t>
            </a:r>
            <a:endParaRPr lang="en-GB" sz="900" dirty="0">
              <a:solidFill>
                <a:schemeClr val="bg1"/>
              </a:solidFill>
              <a:effectLst/>
              <a:latin typeface="Ubuntu" panose="020B0504030602030204" pitchFamily="34" charset="0"/>
            </a:endParaRPr>
          </a:p>
          <a:p>
            <a:endParaRPr lang="en-US" dirty="0"/>
          </a:p>
        </p:txBody>
      </p:sp>
    </p:spTree>
    <p:extLst>
      <p:ext uri="{BB962C8B-B14F-4D97-AF65-F5344CB8AC3E}">
        <p14:creationId xmlns:p14="http://schemas.microsoft.com/office/powerpoint/2010/main" val="1547240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0759386-AC82-4EE0-25FC-263D15BA3F8F}"/>
              </a:ext>
            </a:extLst>
          </p:cNvPr>
          <p:cNvSpPr txBox="1"/>
          <p:nvPr/>
        </p:nvSpPr>
        <p:spPr>
          <a:xfrm>
            <a:off x="287785" y="1046740"/>
            <a:ext cx="8243863" cy="584775"/>
          </a:xfrm>
          <a:prstGeom prst="rect">
            <a:avLst/>
          </a:prstGeom>
          <a:noFill/>
        </p:spPr>
        <p:txBody>
          <a:bodyPr wrap="square" rtlCol="0">
            <a:spAutoFit/>
          </a:bodyPr>
          <a:lstStyle/>
          <a:p>
            <a:r>
              <a:rPr lang="en-GB" sz="1600" b="1" dirty="0">
                <a:solidFill>
                  <a:srgbClr val="6CB756"/>
                </a:solidFill>
                <a:latin typeface="Ubuntu" panose="020B0504030602030204" pitchFamily="34" charset="0"/>
                <a:ea typeface="Arial" panose="020B0604020202020204" pitchFamily="34" charset="0"/>
              </a:rPr>
              <a:t>Lesson Seven: Predictive Analysis and Infographics</a:t>
            </a:r>
          </a:p>
          <a:p>
            <a:r>
              <a:rPr lang="en-GB" sz="1600" b="1" dirty="0">
                <a:latin typeface="Ubuntu" panose="020B0504030602030204" pitchFamily="34" charset="0"/>
                <a:ea typeface="Arial" panose="020B0604020202020204" pitchFamily="34" charset="0"/>
              </a:rPr>
              <a:t>Lesson Eight: Creating your Campaign</a:t>
            </a:r>
          </a:p>
        </p:txBody>
      </p:sp>
      <p:sp>
        <p:nvSpPr>
          <p:cNvPr id="30" name="TextBox 29">
            <a:extLst>
              <a:ext uri="{FF2B5EF4-FFF2-40B4-BE49-F238E27FC236}">
                <a16:creationId xmlns:a16="http://schemas.microsoft.com/office/drawing/2014/main" id="{B0B4D732-3228-965D-C9BA-74B3CD850DFE}"/>
              </a:ext>
            </a:extLst>
          </p:cNvPr>
          <p:cNvSpPr txBox="1"/>
          <p:nvPr/>
        </p:nvSpPr>
        <p:spPr>
          <a:xfrm>
            <a:off x="2680802" y="269023"/>
            <a:ext cx="2049928"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STEP 3:</a:t>
            </a:r>
            <a:endParaRPr lang="en-US" sz="2000" b="1" dirty="0">
              <a:solidFill>
                <a:schemeClr val="bg1"/>
              </a:solidFill>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E8CF8E71-0270-5FCE-21C1-011ADA396C56}"/>
              </a:ext>
            </a:extLst>
          </p:cNvPr>
          <p:cNvSpPr txBox="1"/>
          <p:nvPr/>
        </p:nvSpPr>
        <p:spPr>
          <a:xfrm>
            <a:off x="3646600" y="330579"/>
            <a:ext cx="5497400" cy="338554"/>
          </a:xfrm>
          <a:prstGeom prst="rect">
            <a:avLst/>
          </a:prstGeom>
          <a:noFill/>
        </p:spPr>
        <p:txBody>
          <a:bodyPr wrap="square" rtlCol="0">
            <a:spAutoFit/>
          </a:bodyPr>
          <a:lstStyle/>
          <a:p>
            <a:r>
              <a:rPr lang="en-GB" sz="1600" b="1" dirty="0">
                <a:solidFill>
                  <a:schemeClr val="bg1"/>
                </a:solidFill>
                <a:latin typeface="Ubuntu" panose="020B0504030602030204" pitchFamily="34" charset="0"/>
                <a:ea typeface="Ubuntu" panose="020B0504030602030204" pitchFamily="34" charset="0"/>
                <a:cs typeface="Ubuntu" panose="020B0504030602030204" pitchFamily="34" charset="0"/>
              </a:rPr>
              <a:t>Create your Data Driven Infographic Poster </a:t>
            </a:r>
          </a:p>
        </p:txBody>
      </p:sp>
      <p:sp>
        <p:nvSpPr>
          <p:cNvPr id="2" name="TextBox 1">
            <a:extLst>
              <a:ext uri="{FF2B5EF4-FFF2-40B4-BE49-F238E27FC236}">
                <a16:creationId xmlns:a16="http://schemas.microsoft.com/office/drawing/2014/main" id="{24CB3574-E830-576D-0CF2-B245BE57955D}"/>
              </a:ext>
            </a:extLst>
          </p:cNvPr>
          <p:cNvSpPr txBox="1"/>
          <p:nvPr/>
        </p:nvSpPr>
        <p:spPr>
          <a:xfrm>
            <a:off x="287785" y="1859822"/>
            <a:ext cx="4315672" cy="2554545"/>
          </a:xfrm>
          <a:prstGeom prst="rect">
            <a:avLst/>
          </a:prstGeom>
          <a:noFill/>
        </p:spPr>
        <p:txBody>
          <a:bodyPr wrap="square" rtlCol="0">
            <a:spAutoFit/>
          </a:bodyPr>
          <a:lstStyle/>
          <a:p>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 Design and create a data-driven infographic, which communicates the 3 changes you have committed to make. </a:t>
            </a:r>
          </a:p>
          <a:p>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 Include your new CO2 reduction data in your poster.</a:t>
            </a:r>
            <a:b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br>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 The poster can be hand drawn or digitally produced.</a:t>
            </a: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US" sz="1600" dirty="0"/>
          </a:p>
        </p:txBody>
      </p:sp>
      <p:pic>
        <p:nvPicPr>
          <p:cNvPr id="9" name="Picture 8">
            <a:extLst>
              <a:ext uri="{FF2B5EF4-FFF2-40B4-BE49-F238E27FC236}">
                <a16:creationId xmlns:a16="http://schemas.microsoft.com/office/drawing/2014/main" id="{A834A301-0D67-2EFB-4F15-806956B0B5DC}"/>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945142" y="14063"/>
            <a:ext cx="992248" cy="843874"/>
          </a:xfrm>
          <a:prstGeom prst="rect">
            <a:avLst/>
          </a:prstGeom>
        </p:spPr>
      </p:pic>
      <p:cxnSp>
        <p:nvCxnSpPr>
          <p:cNvPr id="10" name="Straight Connector 9">
            <a:extLst>
              <a:ext uri="{FF2B5EF4-FFF2-40B4-BE49-F238E27FC236}">
                <a16:creationId xmlns:a16="http://schemas.microsoft.com/office/drawing/2014/main" id="{992FB801-BB7A-0294-45E8-FEA07E8C8157}"/>
              </a:ext>
            </a:extLst>
          </p:cNvPr>
          <p:cNvCxnSpPr>
            <a:cxnSpLocks/>
          </p:cNvCxnSpPr>
          <p:nvPr/>
        </p:nvCxnSpPr>
        <p:spPr>
          <a:xfrm>
            <a:off x="397487" y="1713462"/>
            <a:ext cx="4899727"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C6A36BF7-F1A9-5165-91A5-951FD93147C7}"/>
              </a:ext>
            </a:extLst>
          </p:cNvPr>
          <p:cNvPicPr/>
          <p:nvPr/>
        </p:nvPicPr>
        <p:blipFill>
          <a:blip r:embed="rId5" cstate="email">
            <a:extLst>
              <a:ext uri="{28A0092B-C50C-407E-A947-70E740481C1C}">
                <a14:useLocalDpi xmlns:a14="http://schemas.microsoft.com/office/drawing/2010/main"/>
              </a:ext>
            </a:extLst>
          </a:blip>
          <a:stretch>
            <a:fillRect/>
          </a:stretch>
        </p:blipFill>
        <p:spPr>
          <a:xfrm>
            <a:off x="4961108" y="1470078"/>
            <a:ext cx="3480158" cy="2713864"/>
          </a:xfrm>
          <a:prstGeom prst="rect">
            <a:avLst/>
          </a:prstGeom>
          <a:ln w="6350">
            <a:solidFill>
              <a:schemeClr val="tx1"/>
            </a:solidFill>
          </a:ln>
        </p:spPr>
      </p:pic>
      <p:pic>
        <p:nvPicPr>
          <p:cNvPr id="3" name="Picture 2">
            <a:extLst>
              <a:ext uri="{FF2B5EF4-FFF2-40B4-BE49-F238E27FC236}">
                <a16:creationId xmlns:a16="http://schemas.microsoft.com/office/drawing/2014/main" id="{26009523-47F3-E1EA-0D61-DEE60B90E7E2}"/>
              </a:ext>
            </a:extLst>
          </p:cNvPr>
          <p:cNvPicPr>
            <a:picLocks noChangeAspect="1"/>
          </p:cNvPicPr>
          <p:nvPr/>
        </p:nvPicPr>
        <p:blipFill>
          <a:blip r:embed="rId6"/>
          <a:stretch>
            <a:fillRect/>
          </a:stretch>
        </p:blipFill>
        <p:spPr>
          <a:xfrm>
            <a:off x="4747247" y="4366037"/>
            <a:ext cx="2078392" cy="647940"/>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52DA534E-2BE7-F0A7-5D5C-058A081A2EA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7" name="TextBox 6">
            <a:extLst>
              <a:ext uri="{FF2B5EF4-FFF2-40B4-BE49-F238E27FC236}">
                <a16:creationId xmlns:a16="http://schemas.microsoft.com/office/drawing/2014/main" id="{20433A2E-A0EA-F527-902E-044A03506E86}"/>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6954857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B0B4D732-3228-965D-C9BA-74B3CD850DFE}"/>
              </a:ext>
            </a:extLst>
          </p:cNvPr>
          <p:cNvSpPr txBox="1"/>
          <p:nvPr/>
        </p:nvSpPr>
        <p:spPr>
          <a:xfrm>
            <a:off x="258103" y="1344818"/>
            <a:ext cx="3895608" cy="677108"/>
          </a:xfrm>
          <a:prstGeom prst="rect">
            <a:avLst/>
          </a:prstGeom>
          <a:noFill/>
        </p:spPr>
        <p:txBody>
          <a:bodyPr wrap="square" rtlCol="0">
            <a:spAutoFit/>
          </a:bodyPr>
          <a:lstStyle/>
          <a:p>
            <a:r>
              <a:rPr lang="en-GB" sz="3800" b="1" dirty="0">
                <a:solidFill>
                  <a:schemeClr val="bg1"/>
                </a:solidFill>
                <a:latin typeface="Ubuntu" panose="020B0504030602030204" pitchFamily="34" charset="0"/>
                <a:ea typeface="Ubuntu" panose="020B0504030602030204" pitchFamily="34" charset="0"/>
                <a:cs typeface="Ubuntu" panose="020B0504030602030204" pitchFamily="34" charset="0"/>
              </a:rPr>
              <a:t>LESSON EIGHT:</a:t>
            </a:r>
            <a:endParaRPr lang="en-US" sz="3800" b="1" dirty="0">
              <a:solidFill>
                <a:schemeClr val="bg1"/>
              </a:solidFill>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E8CF8E71-0270-5FCE-21C1-011ADA396C56}"/>
              </a:ext>
            </a:extLst>
          </p:cNvPr>
          <p:cNvSpPr txBox="1"/>
          <p:nvPr/>
        </p:nvSpPr>
        <p:spPr>
          <a:xfrm>
            <a:off x="258104" y="1959799"/>
            <a:ext cx="3655745"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Creating your Campaign</a:t>
            </a:r>
          </a:p>
        </p:txBody>
      </p:sp>
      <p:pic>
        <p:nvPicPr>
          <p:cNvPr id="4" name="Picture 3">
            <a:extLst>
              <a:ext uri="{FF2B5EF4-FFF2-40B4-BE49-F238E27FC236}">
                <a16:creationId xmlns:a16="http://schemas.microsoft.com/office/drawing/2014/main" id="{D35E47EF-1A02-7885-E486-3BECA6AFD69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323916" y="269989"/>
            <a:ext cx="2379683" cy="993096"/>
          </a:xfrm>
          <a:prstGeom prst="rect">
            <a:avLst/>
          </a:prstGeom>
        </p:spPr>
      </p:pic>
      <p:pic>
        <p:nvPicPr>
          <p:cNvPr id="8" name="Picture 7">
            <a:extLst>
              <a:ext uri="{FF2B5EF4-FFF2-40B4-BE49-F238E27FC236}">
                <a16:creationId xmlns:a16="http://schemas.microsoft.com/office/drawing/2014/main" id="{DBC3B5DA-7E2F-EE64-484E-5131BEE600B8}"/>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3913849" y="1230372"/>
            <a:ext cx="992248" cy="843874"/>
          </a:xfrm>
          <a:prstGeom prst="rect">
            <a:avLst/>
          </a:prstGeom>
        </p:spPr>
      </p:pic>
      <p:pic>
        <p:nvPicPr>
          <p:cNvPr id="10" name="Picture 9">
            <a:extLst>
              <a:ext uri="{FF2B5EF4-FFF2-40B4-BE49-F238E27FC236}">
                <a16:creationId xmlns:a16="http://schemas.microsoft.com/office/drawing/2014/main" id="{B61EC1B7-0BD2-8DF3-8494-2CCCEA6E55B3}"/>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2762851" y="201436"/>
            <a:ext cx="992248" cy="992248"/>
          </a:xfrm>
          <a:prstGeom prst="rect">
            <a:avLst/>
          </a:prstGeom>
        </p:spPr>
      </p:pic>
      <p:sp>
        <p:nvSpPr>
          <p:cNvPr id="6" name="TextBox 5">
            <a:extLst>
              <a:ext uri="{FF2B5EF4-FFF2-40B4-BE49-F238E27FC236}">
                <a16:creationId xmlns:a16="http://schemas.microsoft.com/office/drawing/2014/main" id="{797A01E7-DC81-9AB9-1DCB-97E573B93146}"/>
              </a:ext>
            </a:extLst>
          </p:cNvPr>
          <p:cNvSpPr txBox="1"/>
          <p:nvPr/>
        </p:nvSpPr>
        <p:spPr>
          <a:xfrm>
            <a:off x="258103" y="3134766"/>
            <a:ext cx="4572000" cy="276999"/>
          </a:xfrm>
          <a:prstGeom prst="rect">
            <a:avLst/>
          </a:prstGeom>
          <a:noFill/>
        </p:spPr>
        <p:txBody>
          <a:bodyPr wrap="square">
            <a:spAutoFit/>
          </a:bodyPr>
          <a:lstStyle/>
          <a:p>
            <a:pPr eaLnBrk="1" hangingPunct="1">
              <a:lnSpc>
                <a:spcPct val="100000"/>
              </a:lnSpc>
              <a:spcBef>
                <a:spcPct val="0"/>
              </a:spcBef>
              <a:buFontTx/>
              <a:buNone/>
              <a:defRPr/>
            </a:pPr>
            <a:r>
              <a:rPr lang="en-US" altLang="en-US" sz="1200" b="1" dirty="0">
                <a:latin typeface="Ubuntu" panose="020B0504030602030204" pitchFamily="34" charset="0"/>
                <a:hlinkClick r:id="rId7">
                  <a:extLst>
                    <a:ext uri="{A12FA001-AC4F-418D-AE19-62706E023703}">
                      <ahyp:hlinkClr xmlns:ahyp="http://schemas.microsoft.com/office/drawing/2018/hyperlinkcolor" val="tx"/>
                    </a:ext>
                  </a:extLst>
                </a:hlinkClick>
              </a:rPr>
              <a:t>www.statwarscompetition.com/climatechallenge</a:t>
            </a:r>
            <a:endParaRPr lang="en-US" altLang="en-US" sz="1200" b="1" dirty="0">
              <a:latin typeface="Ubuntu" panose="020B0504030602030204" pitchFamily="34" charset="0"/>
            </a:endParaRPr>
          </a:p>
        </p:txBody>
      </p:sp>
      <p:pic>
        <p:nvPicPr>
          <p:cNvPr id="9" name="Picture 8">
            <a:extLst>
              <a:ext uri="{FF2B5EF4-FFF2-40B4-BE49-F238E27FC236}">
                <a16:creationId xmlns:a16="http://schemas.microsoft.com/office/drawing/2014/main" id="{89385BA8-7357-7A29-60E7-6B4FDE9A7039}"/>
              </a:ext>
            </a:extLst>
          </p:cNvPr>
          <p:cNvPicPr>
            <a:picLocks noChangeAspect="1"/>
          </p:cNvPicPr>
          <p:nvPr/>
        </p:nvPicPr>
        <p:blipFill>
          <a:blip r:embed="rId8" cstate="email">
            <a:extLst>
              <a:ext uri="{28A0092B-C50C-407E-A947-70E740481C1C}">
                <a14:useLocalDpi xmlns:a14="http://schemas.microsoft.com/office/drawing/2010/main"/>
              </a:ext>
            </a:extLst>
          </a:blip>
          <a:srcRect/>
          <a:stretch/>
        </p:blipFill>
        <p:spPr>
          <a:xfrm>
            <a:off x="289840" y="3593528"/>
            <a:ext cx="1284872" cy="363525"/>
          </a:xfrm>
          <a:prstGeom prst="rect">
            <a:avLst/>
          </a:prstGeom>
        </p:spPr>
      </p:pic>
      <p:pic>
        <p:nvPicPr>
          <p:cNvPr id="11" name="Picture 10">
            <a:extLst>
              <a:ext uri="{FF2B5EF4-FFF2-40B4-BE49-F238E27FC236}">
                <a16:creationId xmlns:a16="http://schemas.microsoft.com/office/drawing/2014/main" id="{82311DEF-7B62-E408-64F7-6635EBEA9B8F}"/>
              </a:ext>
            </a:extLst>
          </p:cNvPr>
          <p:cNvPicPr>
            <a:picLocks noChangeAspect="1"/>
          </p:cNvPicPr>
          <p:nvPr/>
        </p:nvPicPr>
        <p:blipFill>
          <a:blip r:embed="rId9"/>
          <a:stretch>
            <a:fillRect/>
          </a:stretch>
        </p:blipFill>
        <p:spPr>
          <a:xfrm>
            <a:off x="127507" y="3957053"/>
            <a:ext cx="2199046" cy="685554"/>
          </a:xfrm>
          <a:prstGeom prst="rect">
            <a:avLst/>
          </a:prstGeom>
        </p:spPr>
      </p:pic>
      <p:pic>
        <p:nvPicPr>
          <p:cNvPr id="12" name="Picture 11" descr="A black background with a black square&#10;&#10;Description automatically generated with medium confidence">
            <a:extLst>
              <a:ext uri="{FF2B5EF4-FFF2-40B4-BE49-F238E27FC236}">
                <a16:creationId xmlns:a16="http://schemas.microsoft.com/office/drawing/2014/main" id="{0440A593-7626-E58C-A16F-D606BC37F713}"/>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606449" y="3520925"/>
            <a:ext cx="1999015" cy="508731"/>
          </a:xfrm>
          <a:prstGeom prst="rect">
            <a:avLst/>
          </a:prstGeom>
        </p:spPr>
      </p:pic>
      <p:sp>
        <p:nvSpPr>
          <p:cNvPr id="13" name="TextBox 12">
            <a:extLst>
              <a:ext uri="{FF2B5EF4-FFF2-40B4-BE49-F238E27FC236}">
                <a16:creationId xmlns:a16="http://schemas.microsoft.com/office/drawing/2014/main" id="{436C5557-36FA-4BDF-1A4C-699FE7CD8EAE}"/>
              </a:ext>
            </a:extLst>
          </p:cNvPr>
          <p:cNvSpPr txBox="1"/>
          <p:nvPr/>
        </p:nvSpPr>
        <p:spPr>
          <a:xfrm>
            <a:off x="258104" y="4642607"/>
            <a:ext cx="3231330" cy="646331"/>
          </a:xfrm>
          <a:prstGeom prst="rect">
            <a:avLst/>
          </a:prstGeom>
          <a:noFill/>
        </p:spPr>
        <p:txBody>
          <a:bodyPr wrap="square" rtlCol="0">
            <a:spAutoFit/>
          </a:bodyPr>
          <a:lstStyle/>
          <a:p>
            <a:r>
              <a:rPr lang="en-GB" sz="900" dirty="0">
                <a:solidFill>
                  <a:schemeClr val="bg1"/>
                </a:solidFill>
                <a:effectLst/>
                <a:latin typeface="Ubuntu" panose="020B0504030602030204" pitchFamily="34" charset="0"/>
              </a:rPr>
              <a:t>Copyright Universe of Engineering Ltd under license to Primary Engineer Ltd </a:t>
            </a:r>
            <a:r>
              <a:rPr lang="en-GB" sz="900" b="1" dirty="0">
                <a:solidFill>
                  <a:schemeClr val="bg1"/>
                </a:solidFill>
                <a:effectLst/>
                <a:latin typeface="Ubuntu" panose="020B0504030602030204" pitchFamily="34" charset="0"/>
              </a:rPr>
              <a:t>2021-2024</a:t>
            </a:r>
            <a:endParaRPr lang="en-GB" sz="900" dirty="0">
              <a:solidFill>
                <a:schemeClr val="bg1"/>
              </a:solidFill>
              <a:effectLst/>
              <a:latin typeface="Ubuntu" panose="020B0504030602030204" pitchFamily="34" charset="0"/>
            </a:endParaRPr>
          </a:p>
          <a:p>
            <a:endParaRPr lang="en-US" dirty="0"/>
          </a:p>
        </p:txBody>
      </p:sp>
    </p:spTree>
    <p:extLst>
      <p:ext uri="{BB962C8B-B14F-4D97-AF65-F5344CB8AC3E}">
        <p14:creationId xmlns:p14="http://schemas.microsoft.com/office/powerpoint/2010/main" val="42340360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5ED8C10-A315-4FA8-F88E-78DD3A9B937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sp>
        <p:nvSpPr>
          <p:cNvPr id="7" name="TextBox 6">
            <a:extLst>
              <a:ext uri="{FF2B5EF4-FFF2-40B4-BE49-F238E27FC236}">
                <a16:creationId xmlns:a16="http://schemas.microsoft.com/office/drawing/2014/main" id="{5DF99C63-7040-A896-9925-291F844D0238}"/>
              </a:ext>
            </a:extLst>
          </p:cNvPr>
          <p:cNvSpPr txBox="1"/>
          <p:nvPr/>
        </p:nvSpPr>
        <p:spPr>
          <a:xfrm>
            <a:off x="292202" y="1249702"/>
            <a:ext cx="8126413" cy="1149482"/>
          </a:xfrm>
          <a:prstGeom prst="rect">
            <a:avLst/>
          </a:prstGeom>
          <a:noFill/>
        </p:spPr>
        <p:txBody>
          <a:bodyPr wrap="square">
            <a:spAutoFit/>
          </a:bodyPr>
          <a:lstStyle/>
          <a:p>
            <a:pPr marL="342900" indent="-342900" eaLnBrk="1" fontAlgn="auto" hangingPunct="1">
              <a:lnSpc>
                <a:spcPct val="150000"/>
              </a:lnSpc>
              <a:spcBef>
                <a:spcPts val="0"/>
              </a:spcBef>
              <a:spcAft>
                <a:spcPts val="0"/>
              </a:spcAft>
              <a:buSzPct val="200000"/>
              <a:buBlip>
                <a:blip r:embed="rId4"/>
              </a:buBlip>
              <a:defRPr/>
            </a:pPr>
            <a:r>
              <a:rPr lang="en-US" sz="1600" dirty="0">
                <a:solidFill>
                  <a:schemeClr val="bg2">
                    <a:lumMod val="25000"/>
                  </a:schemeClr>
                </a:solidFill>
                <a:latin typeface="Ubuntu" panose="020B0504030602030204" pitchFamily="34" charset="0"/>
              </a:rPr>
              <a:t>Design and create your campaign (poster, statement, and verbal presentation)</a:t>
            </a:r>
          </a:p>
          <a:p>
            <a:pPr marL="342900" indent="-342900" eaLnBrk="1" fontAlgn="auto" hangingPunct="1">
              <a:lnSpc>
                <a:spcPct val="150000"/>
              </a:lnSpc>
              <a:spcBef>
                <a:spcPts val="0"/>
              </a:spcBef>
              <a:spcAft>
                <a:spcPts val="0"/>
              </a:spcAft>
              <a:buSzPct val="200000"/>
              <a:buBlip>
                <a:blip r:embed="rId4"/>
              </a:buBlip>
              <a:defRPr/>
            </a:pPr>
            <a:r>
              <a:rPr lang="en-US" sz="1600" dirty="0">
                <a:solidFill>
                  <a:schemeClr val="bg2">
                    <a:lumMod val="25000"/>
                  </a:schemeClr>
                </a:solidFill>
                <a:latin typeface="Ubuntu" panose="020B0504030602030204" pitchFamily="34" charset="0"/>
              </a:rPr>
              <a:t>Develop cohesive arguments to support your decisions</a:t>
            </a:r>
          </a:p>
          <a:p>
            <a:pPr marL="342900" indent="-342900" eaLnBrk="1" fontAlgn="auto" hangingPunct="1">
              <a:lnSpc>
                <a:spcPct val="150000"/>
              </a:lnSpc>
              <a:spcBef>
                <a:spcPts val="0"/>
              </a:spcBef>
              <a:spcAft>
                <a:spcPts val="0"/>
              </a:spcAft>
              <a:buSzPct val="200000"/>
              <a:buBlip>
                <a:blip r:embed="rId4"/>
              </a:buBlip>
              <a:defRPr/>
            </a:pPr>
            <a:r>
              <a:rPr lang="en-US" sz="1600" dirty="0">
                <a:solidFill>
                  <a:schemeClr val="bg2">
                    <a:lumMod val="25000"/>
                  </a:schemeClr>
                </a:solidFill>
                <a:latin typeface="Ubuntu" panose="020B0504030602030204" pitchFamily="34" charset="0"/>
              </a:rPr>
              <a:t>Support your argument with visual aids</a:t>
            </a:r>
          </a:p>
        </p:txBody>
      </p:sp>
      <p:sp>
        <p:nvSpPr>
          <p:cNvPr id="8" name="TextBox 7">
            <a:extLst>
              <a:ext uri="{FF2B5EF4-FFF2-40B4-BE49-F238E27FC236}">
                <a16:creationId xmlns:a16="http://schemas.microsoft.com/office/drawing/2014/main" id="{B45648D1-59BB-69B0-526A-16F6D257906D}"/>
              </a:ext>
            </a:extLst>
          </p:cNvPr>
          <p:cNvSpPr txBox="1"/>
          <p:nvPr/>
        </p:nvSpPr>
        <p:spPr>
          <a:xfrm>
            <a:off x="2751655" y="299801"/>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LESSON OBJECTIONS</a:t>
            </a:r>
            <a:endParaRPr lang="en-US" sz="2000" b="1" dirty="0">
              <a:solidFill>
                <a:schemeClr val="bg1"/>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1EF4922F-9B81-D328-DFAF-D6C850CE074F}"/>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9" name="Picture 8" descr="A black background with a black square&#10;&#10;Description automatically generated with medium confidence">
            <a:extLst>
              <a:ext uri="{FF2B5EF4-FFF2-40B4-BE49-F238E27FC236}">
                <a16:creationId xmlns:a16="http://schemas.microsoft.com/office/drawing/2014/main" id="{46EE37DB-E4DC-B0CD-4393-51B772D6DFD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10" name="TextBox 9">
            <a:extLst>
              <a:ext uri="{FF2B5EF4-FFF2-40B4-BE49-F238E27FC236}">
                <a16:creationId xmlns:a16="http://schemas.microsoft.com/office/drawing/2014/main" id="{8F43239E-28B8-FF61-90B2-399E3E0EC80A}"/>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6640505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9DE7966-ED74-1E17-2F62-250BF6469052}"/>
              </a:ext>
            </a:extLst>
          </p:cNvPr>
          <p:cNvSpPr txBox="1"/>
          <p:nvPr/>
        </p:nvSpPr>
        <p:spPr>
          <a:xfrm>
            <a:off x="2751655" y="114113"/>
            <a:ext cx="5497400" cy="707886"/>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FEATURES OF AN EFFECTIVE </a:t>
            </a:r>
            <a:b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br>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CAMPAIGN POSTER</a:t>
            </a:r>
          </a:p>
        </p:txBody>
      </p:sp>
      <p:pic>
        <p:nvPicPr>
          <p:cNvPr id="5" name="Picture 4">
            <a:extLst>
              <a:ext uri="{FF2B5EF4-FFF2-40B4-BE49-F238E27FC236}">
                <a16:creationId xmlns:a16="http://schemas.microsoft.com/office/drawing/2014/main" id="{922CE420-D90D-05A5-59C7-08EEC97725A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sp>
        <p:nvSpPr>
          <p:cNvPr id="6" name="TextBox 5">
            <a:extLst>
              <a:ext uri="{FF2B5EF4-FFF2-40B4-BE49-F238E27FC236}">
                <a16:creationId xmlns:a16="http://schemas.microsoft.com/office/drawing/2014/main" id="{B0309A82-E926-26C9-F554-4AE1B9E849BD}"/>
              </a:ext>
            </a:extLst>
          </p:cNvPr>
          <p:cNvSpPr txBox="1"/>
          <p:nvPr/>
        </p:nvSpPr>
        <p:spPr>
          <a:xfrm>
            <a:off x="226234" y="1084866"/>
            <a:ext cx="8423779" cy="3277820"/>
          </a:xfrm>
          <a:prstGeom prst="rect">
            <a:avLst/>
          </a:prstGeom>
          <a:noFill/>
        </p:spPr>
        <p:txBody>
          <a:bodyPr wrap="square">
            <a:spAutoFit/>
          </a:bodyPr>
          <a:lstStyle/>
          <a:p>
            <a:pPr eaLnBrk="1" fontAlgn="auto" hangingPunct="1">
              <a:spcBef>
                <a:spcPts val="0"/>
              </a:spcBef>
              <a:spcAft>
                <a:spcPts val="0"/>
              </a:spcAft>
              <a:buSzPct val="200000"/>
              <a:defRPr/>
            </a:pPr>
            <a:r>
              <a:rPr lang="en-US" sz="1500" b="1" dirty="0">
                <a:solidFill>
                  <a:srgbClr val="6CB756"/>
                </a:solidFill>
                <a:latin typeface="Ubuntu" panose="020B0504030602030204" pitchFamily="34" charset="0"/>
              </a:rPr>
              <a:t>They should:</a:t>
            </a:r>
          </a:p>
          <a:p>
            <a:pPr eaLnBrk="1" fontAlgn="auto" hangingPunct="1">
              <a:spcBef>
                <a:spcPts val="0"/>
              </a:spcBef>
              <a:spcAft>
                <a:spcPts val="0"/>
              </a:spcAft>
              <a:buSzPct val="200000"/>
              <a:defRPr/>
            </a:pPr>
            <a:endParaRPr lang="en-US" sz="1500" dirty="0">
              <a:latin typeface="Ubuntu" panose="020B0504030602030204" pitchFamily="34" charset="0"/>
            </a:endParaRP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Grab your attention, evoke an emotional response, it will need to be memorable to be effective so could also be funny, dramatic, even shocking!</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Create interest and incentive to change.</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Appeal to people concerned with climate change as well as those who aren’t.  </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Be informative, i.e. tell you something you didn’t know.</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Styling that would be consistent with the content/audience.</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Suit other formats - such as flyers, billboards or the sides of public transport.</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p:txBody>
      </p:sp>
      <p:pic>
        <p:nvPicPr>
          <p:cNvPr id="2" name="Picture 1">
            <a:extLst>
              <a:ext uri="{FF2B5EF4-FFF2-40B4-BE49-F238E27FC236}">
                <a16:creationId xmlns:a16="http://schemas.microsoft.com/office/drawing/2014/main" id="{405153E0-3121-E2A8-FC77-C60DBA2F6952}"/>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714AA747-9708-FD26-3E3D-0A33CAA6AB2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7" name="TextBox 6">
            <a:extLst>
              <a:ext uri="{FF2B5EF4-FFF2-40B4-BE49-F238E27FC236}">
                <a16:creationId xmlns:a16="http://schemas.microsoft.com/office/drawing/2014/main" id="{EFA566D1-A6AA-BD93-717C-DFCC0960A3B8}"/>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D721FB-64FA-212F-92EF-E9F63BF1210E}"/>
              </a:ext>
            </a:extLst>
          </p:cNvPr>
          <p:cNvSpPr txBox="1"/>
          <p:nvPr/>
        </p:nvSpPr>
        <p:spPr>
          <a:xfrm>
            <a:off x="2742029" y="269023"/>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CREATING YOUR POSTER</a:t>
            </a:r>
          </a:p>
        </p:txBody>
      </p:sp>
      <p:pic>
        <p:nvPicPr>
          <p:cNvPr id="11" name="Picture 10">
            <a:extLst>
              <a:ext uri="{FF2B5EF4-FFF2-40B4-BE49-F238E27FC236}">
                <a16:creationId xmlns:a16="http://schemas.microsoft.com/office/drawing/2014/main" id="{2508571E-6842-0279-DF82-EBAF70AE62CD}"/>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sp>
        <p:nvSpPr>
          <p:cNvPr id="12" name="TextBox 11">
            <a:extLst>
              <a:ext uri="{FF2B5EF4-FFF2-40B4-BE49-F238E27FC236}">
                <a16:creationId xmlns:a16="http://schemas.microsoft.com/office/drawing/2014/main" id="{8FCFC7BE-08AA-AC35-F8B1-6E407F425A01}"/>
              </a:ext>
            </a:extLst>
          </p:cNvPr>
          <p:cNvSpPr txBox="1"/>
          <p:nvPr/>
        </p:nvSpPr>
        <p:spPr>
          <a:xfrm>
            <a:off x="226234" y="1084866"/>
            <a:ext cx="8423779" cy="2723823"/>
          </a:xfrm>
          <a:prstGeom prst="rect">
            <a:avLst/>
          </a:prstGeom>
          <a:noFill/>
        </p:spPr>
        <p:txBody>
          <a:bodyPr wrap="square">
            <a:spAutoFit/>
          </a:bodyPr>
          <a:lstStyle/>
          <a:p>
            <a:pPr eaLnBrk="1" fontAlgn="auto" hangingPunct="1">
              <a:spcBef>
                <a:spcPts val="0"/>
              </a:spcBef>
              <a:spcAft>
                <a:spcPts val="0"/>
              </a:spcAft>
              <a:buSzPct val="200000"/>
              <a:defRPr/>
            </a:pPr>
            <a:r>
              <a:rPr lang="en-US" sz="1500" b="1" dirty="0">
                <a:solidFill>
                  <a:srgbClr val="6CB756"/>
                </a:solidFill>
                <a:latin typeface="Ubuntu" panose="020B0504030602030204" pitchFamily="34" charset="0"/>
              </a:rPr>
              <a:t>Let’s look at some examples and consider their impact:</a:t>
            </a:r>
          </a:p>
          <a:p>
            <a:pPr eaLnBrk="1" fontAlgn="auto" hangingPunct="1">
              <a:spcBef>
                <a:spcPts val="0"/>
              </a:spcBef>
              <a:spcAft>
                <a:spcPts val="0"/>
              </a:spcAft>
              <a:buSzPct val="200000"/>
              <a:defRPr/>
            </a:pPr>
            <a:endParaRPr lang="en-US" sz="1500" dirty="0">
              <a:latin typeface="Ubuntu" panose="020B0504030602030204" pitchFamily="34" charset="0"/>
            </a:endParaRP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What are they trying to say? </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Do they grab your attention?</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What do they make you feel or think? </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Are they informative?</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Why have they chosen those </a:t>
            </a:r>
            <a:r>
              <a:rPr lang="en-US" sz="1400" dirty="0" err="1">
                <a:solidFill>
                  <a:schemeClr val="bg2">
                    <a:lumMod val="25000"/>
                  </a:schemeClr>
                </a:solidFill>
                <a:latin typeface="Ubuntu" panose="020B0504030602030204" pitchFamily="34" charset="0"/>
              </a:rPr>
              <a:t>colours</a:t>
            </a:r>
            <a:r>
              <a:rPr lang="en-US" sz="1400" dirty="0">
                <a:solidFill>
                  <a:schemeClr val="bg2">
                    <a:lumMod val="25000"/>
                  </a:schemeClr>
                </a:solidFill>
                <a:latin typeface="Ubuntu" panose="020B0504030602030204" pitchFamily="34" charset="0"/>
              </a:rPr>
              <a:t>?</a:t>
            </a:r>
          </a:p>
          <a:p>
            <a:pPr marL="342900" indent="-342900" eaLnBrk="1" fontAlgn="auto" hangingPunct="1">
              <a:lnSpc>
                <a:spcPct val="150000"/>
              </a:lnSpc>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Look at the layout, positioning of images.</a:t>
            </a: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p:txBody>
      </p:sp>
      <p:pic>
        <p:nvPicPr>
          <p:cNvPr id="2" name="Picture 1">
            <a:extLst>
              <a:ext uri="{FF2B5EF4-FFF2-40B4-BE49-F238E27FC236}">
                <a16:creationId xmlns:a16="http://schemas.microsoft.com/office/drawing/2014/main" id="{26621A13-F0CC-F74D-B871-83D082C70B51}"/>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094B1E0D-64EA-57D6-423B-4E11BA2DD3E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5" name="TextBox 4">
            <a:extLst>
              <a:ext uri="{FF2B5EF4-FFF2-40B4-BE49-F238E27FC236}">
                <a16:creationId xmlns:a16="http://schemas.microsoft.com/office/drawing/2014/main" id="{FB30BBF9-1D14-6CAB-47A6-D5A48B6FFDD8}"/>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7549954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70E01A5-4B93-A7A5-33FD-161DB31221C5}"/>
              </a:ext>
            </a:extLst>
          </p:cNvPr>
          <p:cNvSpPr txBox="1"/>
          <p:nvPr/>
        </p:nvSpPr>
        <p:spPr>
          <a:xfrm>
            <a:off x="2742029" y="269023"/>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DIGITALLY MADE POSTERS</a:t>
            </a:r>
          </a:p>
        </p:txBody>
      </p:sp>
      <p:pic>
        <p:nvPicPr>
          <p:cNvPr id="10" name="Picture 9">
            <a:extLst>
              <a:ext uri="{FF2B5EF4-FFF2-40B4-BE49-F238E27FC236}">
                <a16:creationId xmlns:a16="http://schemas.microsoft.com/office/drawing/2014/main" id="{0A127AF2-5DB4-69C9-2675-1FF5850EF6F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pic>
        <p:nvPicPr>
          <p:cNvPr id="11" name="Picture 10">
            <a:extLst>
              <a:ext uri="{FF2B5EF4-FFF2-40B4-BE49-F238E27FC236}">
                <a16:creationId xmlns:a16="http://schemas.microsoft.com/office/drawing/2014/main" id="{B573E05F-B069-B644-61C4-1625E19DAD1F}"/>
              </a:ext>
            </a:extLst>
          </p:cNvPr>
          <p:cNvPicPr/>
          <p:nvPr/>
        </p:nvPicPr>
        <p:blipFill>
          <a:blip r:embed="rId4" cstate="email">
            <a:extLst>
              <a:ext uri="{28A0092B-C50C-407E-A947-70E740481C1C}">
                <a14:useLocalDpi xmlns:a14="http://schemas.microsoft.com/office/drawing/2010/main"/>
              </a:ext>
            </a:extLst>
          </a:blip>
          <a:srcRect/>
          <a:stretch>
            <a:fillRect/>
          </a:stretch>
        </p:blipFill>
        <p:spPr bwMode="auto">
          <a:xfrm>
            <a:off x="651619" y="1144869"/>
            <a:ext cx="2598291" cy="2877586"/>
          </a:xfrm>
          <a:prstGeom prst="rect">
            <a:avLst/>
          </a:prstGeom>
          <a:noFill/>
          <a:ln>
            <a:noFill/>
          </a:ln>
        </p:spPr>
      </p:pic>
      <p:pic>
        <p:nvPicPr>
          <p:cNvPr id="12" name="Picture 11" descr="Image result for pop art style climate posters">
            <a:extLst>
              <a:ext uri="{FF2B5EF4-FFF2-40B4-BE49-F238E27FC236}">
                <a16:creationId xmlns:a16="http://schemas.microsoft.com/office/drawing/2014/main" id="{5794D39A-380B-AE6A-8CE7-B547AE7D069C}"/>
              </a:ext>
            </a:extLst>
          </p:cNvPr>
          <p:cNvPicPr/>
          <p:nvPr/>
        </p:nvPicPr>
        <p:blipFill rotWithShape="1">
          <a:blip r:embed="rId5" cstate="email">
            <a:extLst>
              <a:ext uri="{28A0092B-C50C-407E-A947-70E740481C1C}">
                <a14:useLocalDpi xmlns:a14="http://schemas.microsoft.com/office/drawing/2010/main"/>
              </a:ext>
            </a:extLst>
          </a:blip>
          <a:srcRect/>
          <a:stretch/>
        </p:blipFill>
        <p:spPr bwMode="auto">
          <a:xfrm>
            <a:off x="3521915" y="1144869"/>
            <a:ext cx="2372177" cy="2999758"/>
          </a:xfrm>
          <a:prstGeom prst="rect">
            <a:avLst/>
          </a:prstGeom>
          <a:noFill/>
          <a:ln>
            <a:noFill/>
          </a:ln>
          <a:extLst>
            <a:ext uri="{53640926-AAD7-44D8-BBD7-CCE9431645EC}">
              <a14:shadowObscured xmlns:a14="http://schemas.microsoft.com/office/drawing/2010/main"/>
            </a:ext>
          </a:extLst>
        </p:spPr>
      </p:pic>
      <p:pic>
        <p:nvPicPr>
          <p:cNvPr id="14" name="Picture 13" descr="Image result for climate change posters">
            <a:extLst>
              <a:ext uri="{FF2B5EF4-FFF2-40B4-BE49-F238E27FC236}">
                <a16:creationId xmlns:a16="http://schemas.microsoft.com/office/drawing/2014/main" id="{D55D016F-7C9C-3FE9-5AD3-3F5E913109B3}"/>
              </a:ext>
            </a:extLst>
          </p:cNvPr>
          <p:cNvPicPr/>
          <p:nvPr/>
        </p:nvPicPr>
        <p:blipFill rotWithShape="1">
          <a:blip r:embed="rId6" cstate="email">
            <a:extLst>
              <a:ext uri="{28A0092B-C50C-407E-A947-70E740481C1C}">
                <a14:useLocalDpi xmlns:a14="http://schemas.microsoft.com/office/drawing/2010/main"/>
              </a:ext>
            </a:extLst>
          </a:blip>
          <a:srcRect/>
          <a:stretch/>
        </p:blipFill>
        <p:spPr bwMode="auto">
          <a:xfrm>
            <a:off x="6166097" y="1143468"/>
            <a:ext cx="1979993" cy="2841680"/>
          </a:xfrm>
          <a:prstGeom prst="rect">
            <a:avLst/>
          </a:prstGeom>
          <a:noFill/>
          <a:ln>
            <a:noFill/>
          </a:ln>
          <a:extLst>
            <a:ext uri="{53640926-AAD7-44D8-BBD7-CCE9431645EC}">
              <a14:shadowObscured xmlns:a14="http://schemas.microsoft.com/office/drawing/2010/main"/>
            </a:ext>
          </a:extLst>
        </p:spPr>
      </p:pic>
      <p:pic>
        <p:nvPicPr>
          <p:cNvPr id="2" name="Picture 1">
            <a:extLst>
              <a:ext uri="{FF2B5EF4-FFF2-40B4-BE49-F238E27FC236}">
                <a16:creationId xmlns:a16="http://schemas.microsoft.com/office/drawing/2014/main" id="{1BA4B295-2401-5728-F8C5-A4F3AEC079A2}"/>
              </a:ext>
            </a:extLst>
          </p:cNvPr>
          <p:cNvPicPr>
            <a:picLocks noChangeAspect="1"/>
          </p:cNvPicPr>
          <p:nvPr/>
        </p:nvPicPr>
        <p:blipFill>
          <a:blip r:embed="rId7"/>
          <a:stretch>
            <a:fillRect/>
          </a:stretch>
        </p:blipFill>
        <p:spPr>
          <a:xfrm>
            <a:off x="4747247" y="4366037"/>
            <a:ext cx="2078392" cy="647940"/>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B2F91C77-CB83-4D27-43EC-CF8C662D049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4" name="TextBox 3">
            <a:extLst>
              <a:ext uri="{FF2B5EF4-FFF2-40B4-BE49-F238E27FC236}">
                <a16:creationId xmlns:a16="http://schemas.microsoft.com/office/drawing/2014/main" id="{EBE2093A-74B0-1CC3-FE05-830C12752991}"/>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0093789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ECED64E-563C-A602-7409-7EF7D635C7EA}"/>
              </a:ext>
            </a:extLst>
          </p:cNvPr>
          <p:cNvSpPr txBox="1"/>
          <p:nvPr/>
        </p:nvSpPr>
        <p:spPr>
          <a:xfrm>
            <a:off x="2751655" y="299801"/>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USING CANVA</a:t>
            </a:r>
          </a:p>
        </p:txBody>
      </p:sp>
      <p:pic>
        <p:nvPicPr>
          <p:cNvPr id="12" name="Picture 11">
            <a:extLst>
              <a:ext uri="{FF2B5EF4-FFF2-40B4-BE49-F238E27FC236}">
                <a16:creationId xmlns:a16="http://schemas.microsoft.com/office/drawing/2014/main" id="{A15F625C-FB41-F908-E397-B5A32416F372}"/>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sp>
        <p:nvSpPr>
          <p:cNvPr id="15" name="TextBox 14">
            <a:extLst>
              <a:ext uri="{FF2B5EF4-FFF2-40B4-BE49-F238E27FC236}">
                <a16:creationId xmlns:a16="http://schemas.microsoft.com/office/drawing/2014/main" id="{9DD99124-C73C-90A8-2078-4A8AAB2B3AE2}"/>
              </a:ext>
            </a:extLst>
          </p:cNvPr>
          <p:cNvSpPr txBox="1"/>
          <p:nvPr/>
        </p:nvSpPr>
        <p:spPr>
          <a:xfrm>
            <a:off x="226235" y="1084866"/>
            <a:ext cx="2769213" cy="2862322"/>
          </a:xfrm>
          <a:prstGeom prst="rect">
            <a:avLst/>
          </a:prstGeom>
          <a:noFill/>
        </p:spPr>
        <p:txBody>
          <a:bodyPr wrap="square">
            <a:spAutoFit/>
          </a:bodyPr>
          <a:lstStyle/>
          <a:p>
            <a:pPr eaLnBrk="1" fontAlgn="auto" hangingPunct="1">
              <a:spcBef>
                <a:spcPts val="0"/>
              </a:spcBef>
              <a:spcAft>
                <a:spcPts val="0"/>
              </a:spcAft>
              <a:buSzPct val="200000"/>
              <a:defRPr/>
            </a:pPr>
            <a:r>
              <a:rPr lang="en-US" sz="1500" dirty="0">
                <a:latin typeface="Ubuntu" panose="020B0504030602030204" pitchFamily="34" charset="0"/>
              </a:rPr>
              <a:t>Open </a:t>
            </a:r>
            <a:r>
              <a:rPr lang="en-US" sz="1500" dirty="0" err="1">
                <a:latin typeface="Ubuntu" panose="020B0504030602030204" pitchFamily="34" charset="0"/>
              </a:rPr>
              <a:t>www.canva.com</a:t>
            </a:r>
            <a:r>
              <a:rPr lang="en-US" sz="1500" dirty="0">
                <a:latin typeface="Ubuntu" panose="020B0504030602030204" pitchFamily="34" charset="0"/>
              </a:rPr>
              <a:t> and click on Poster or search for Climate Change. You can use the images they have or import your own from the internet/computer. </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p:txBody>
      </p:sp>
      <p:pic>
        <p:nvPicPr>
          <p:cNvPr id="16" name="Picture 15">
            <a:extLst>
              <a:ext uri="{FF2B5EF4-FFF2-40B4-BE49-F238E27FC236}">
                <a16:creationId xmlns:a16="http://schemas.microsoft.com/office/drawing/2014/main" id="{F6E5F18F-E002-87FD-ED7B-D6024FE755ED}"/>
              </a:ext>
            </a:extLst>
          </p:cNvPr>
          <p:cNvPicPr/>
          <p:nvPr/>
        </p:nvPicPr>
        <p:blipFill>
          <a:blip r:embed="rId4" cstate="email">
            <a:extLst>
              <a:ext uri="{28A0092B-C50C-407E-A947-70E740481C1C}">
                <a14:useLocalDpi xmlns:a14="http://schemas.microsoft.com/office/drawing/2010/main"/>
              </a:ext>
            </a:extLst>
          </a:blip>
          <a:stretch>
            <a:fillRect/>
          </a:stretch>
        </p:blipFill>
        <p:spPr>
          <a:xfrm>
            <a:off x="3224075" y="1084866"/>
            <a:ext cx="1818846" cy="3136069"/>
          </a:xfrm>
          <a:prstGeom prst="rect">
            <a:avLst/>
          </a:prstGeom>
        </p:spPr>
      </p:pic>
      <p:pic>
        <p:nvPicPr>
          <p:cNvPr id="17" name="Picture 16">
            <a:extLst>
              <a:ext uri="{FF2B5EF4-FFF2-40B4-BE49-F238E27FC236}">
                <a16:creationId xmlns:a16="http://schemas.microsoft.com/office/drawing/2014/main" id="{D96017C6-6D73-B51F-ACC4-EFD28561FE7A}"/>
              </a:ext>
            </a:extLst>
          </p:cNvPr>
          <p:cNvPicPr/>
          <p:nvPr/>
        </p:nvPicPr>
        <p:blipFill>
          <a:blip r:embed="rId5" cstate="email">
            <a:extLst>
              <a:ext uri="{28A0092B-C50C-407E-A947-70E740481C1C}">
                <a14:useLocalDpi xmlns:a14="http://schemas.microsoft.com/office/drawing/2010/main"/>
              </a:ext>
            </a:extLst>
          </a:blip>
          <a:srcRect/>
          <a:stretch>
            <a:fillRect/>
          </a:stretch>
        </p:blipFill>
        <p:spPr bwMode="auto">
          <a:xfrm>
            <a:off x="5152927" y="1091228"/>
            <a:ext cx="2093818" cy="2961043"/>
          </a:xfrm>
          <a:prstGeom prst="rect">
            <a:avLst/>
          </a:prstGeom>
          <a:noFill/>
          <a:ln>
            <a:noFill/>
          </a:ln>
        </p:spPr>
      </p:pic>
      <p:pic>
        <p:nvPicPr>
          <p:cNvPr id="2" name="Picture 1">
            <a:extLst>
              <a:ext uri="{FF2B5EF4-FFF2-40B4-BE49-F238E27FC236}">
                <a16:creationId xmlns:a16="http://schemas.microsoft.com/office/drawing/2014/main" id="{9EE4B480-CB31-ADC4-626D-FF9A8C180131}"/>
              </a:ext>
            </a:extLst>
          </p:cNvPr>
          <p:cNvPicPr>
            <a:picLocks noChangeAspect="1"/>
          </p:cNvPicPr>
          <p:nvPr/>
        </p:nvPicPr>
        <p:blipFill>
          <a:blip r:embed="rId6"/>
          <a:stretch>
            <a:fillRect/>
          </a:stretch>
        </p:blipFill>
        <p:spPr>
          <a:xfrm>
            <a:off x="4747247" y="4366037"/>
            <a:ext cx="2078392" cy="647940"/>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B2A48BEF-7913-A686-DEC6-BA2212010F29}"/>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4" name="TextBox 3">
            <a:extLst>
              <a:ext uri="{FF2B5EF4-FFF2-40B4-BE49-F238E27FC236}">
                <a16:creationId xmlns:a16="http://schemas.microsoft.com/office/drawing/2014/main" id="{9D2C541E-6672-0670-8C87-A204FFA31356}"/>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33935663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AC8031ED-49B0-E39F-42EC-FE2CE5BEB5FD}"/>
              </a:ext>
            </a:extLst>
          </p:cNvPr>
          <p:cNvSpPr txBox="1"/>
          <p:nvPr/>
        </p:nvSpPr>
        <p:spPr>
          <a:xfrm>
            <a:off x="2742029" y="269023"/>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HAND DRAWN DESIGNS</a:t>
            </a:r>
          </a:p>
        </p:txBody>
      </p:sp>
      <p:pic>
        <p:nvPicPr>
          <p:cNvPr id="11" name="Picture 10">
            <a:extLst>
              <a:ext uri="{FF2B5EF4-FFF2-40B4-BE49-F238E27FC236}">
                <a16:creationId xmlns:a16="http://schemas.microsoft.com/office/drawing/2014/main" id="{0E82C298-9234-6F11-D47C-5A7C127956A5}"/>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pic>
        <p:nvPicPr>
          <p:cNvPr id="13" name="Picture 12" descr="Image result for hand drawn climate change infographics">
            <a:extLst>
              <a:ext uri="{FF2B5EF4-FFF2-40B4-BE49-F238E27FC236}">
                <a16:creationId xmlns:a16="http://schemas.microsoft.com/office/drawing/2014/main" id="{DEC1E5BE-5BCF-65EE-66A8-37F25F316715}"/>
              </a:ext>
            </a:extLst>
          </p:cNvPr>
          <p:cNvPicPr/>
          <p:nvPr/>
        </p:nvPicPr>
        <p:blipFill>
          <a:blip r:embed="rId4" cstate="email">
            <a:extLst>
              <a:ext uri="{28A0092B-C50C-407E-A947-70E740481C1C}">
                <a14:useLocalDpi xmlns:a14="http://schemas.microsoft.com/office/drawing/2010/main"/>
              </a:ext>
            </a:extLst>
          </a:blip>
          <a:srcRect/>
          <a:stretch>
            <a:fillRect/>
          </a:stretch>
        </p:blipFill>
        <p:spPr bwMode="auto">
          <a:xfrm>
            <a:off x="558363" y="1244628"/>
            <a:ext cx="3952042" cy="2817115"/>
          </a:xfrm>
          <a:prstGeom prst="rect">
            <a:avLst/>
          </a:prstGeom>
          <a:noFill/>
          <a:ln>
            <a:noFill/>
          </a:ln>
        </p:spPr>
      </p:pic>
      <p:pic>
        <p:nvPicPr>
          <p:cNvPr id="14" name="Picture 13">
            <a:extLst>
              <a:ext uri="{FF2B5EF4-FFF2-40B4-BE49-F238E27FC236}">
                <a16:creationId xmlns:a16="http://schemas.microsoft.com/office/drawing/2014/main" id="{71732BAD-DECE-AE21-9431-D20CF44EB99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725466" y="1164087"/>
            <a:ext cx="3839151" cy="2897656"/>
          </a:xfrm>
          <a:prstGeom prst="rect">
            <a:avLst/>
          </a:prstGeom>
        </p:spPr>
      </p:pic>
      <p:pic>
        <p:nvPicPr>
          <p:cNvPr id="2" name="Picture 1">
            <a:extLst>
              <a:ext uri="{FF2B5EF4-FFF2-40B4-BE49-F238E27FC236}">
                <a16:creationId xmlns:a16="http://schemas.microsoft.com/office/drawing/2014/main" id="{C9685D60-4C93-AADA-00D7-95BD211DBFEA}"/>
              </a:ext>
            </a:extLst>
          </p:cNvPr>
          <p:cNvPicPr>
            <a:picLocks noChangeAspect="1"/>
          </p:cNvPicPr>
          <p:nvPr/>
        </p:nvPicPr>
        <p:blipFill>
          <a:blip r:embed="rId6"/>
          <a:stretch>
            <a:fillRect/>
          </a:stretch>
        </p:blipFill>
        <p:spPr>
          <a:xfrm>
            <a:off x="4747247" y="4366037"/>
            <a:ext cx="2078392" cy="647940"/>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0A225D95-D033-F0AF-9584-A15CBBB88C21}"/>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4" name="TextBox 3">
            <a:extLst>
              <a:ext uri="{FF2B5EF4-FFF2-40B4-BE49-F238E27FC236}">
                <a16:creationId xmlns:a16="http://schemas.microsoft.com/office/drawing/2014/main" id="{652B61E6-4734-EA92-3710-CB5585C629BE}"/>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964918642"/>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8E32B247F3AB4BA9E3B4643AEB360D" ma:contentTypeVersion="28" ma:contentTypeDescription="Create a new document." ma:contentTypeScope="" ma:versionID="0453243d786f9793a136281e77089ef9">
  <xsd:schema xmlns:xsd="http://www.w3.org/2001/XMLSchema" xmlns:xs="http://www.w3.org/2001/XMLSchema" xmlns:p="http://schemas.microsoft.com/office/2006/metadata/properties" xmlns:ns2="7a0e0852-98f0-44cf-868b-e76dd3d96154" xmlns:ns3="68f118ce-cf87-4f20-821b-40030aa878cd" targetNamespace="http://schemas.microsoft.com/office/2006/metadata/properties" ma:root="true" ma:fieldsID="b4cb252323af114752978907ddda8f94" ns2:_="" ns3:_="">
    <xsd:import namespace="7a0e0852-98f0-44cf-868b-e76dd3d96154"/>
    <xsd:import namespace="68f118ce-cf87-4f20-821b-40030aa878c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2:MediaServiceLocation" minOccurs="0"/>
                <xsd:element ref="ns2:Thumbnail" minOccurs="0"/>
                <xsd:element ref="ns2:MediaLengthInSeconds" minOccurs="0"/>
                <xsd:element ref="ns2:Preview" minOccurs="0"/>
                <xsd:element ref="ns2:maybe" minOccurs="0"/>
                <xsd:element ref="ns2:Photos" minOccurs="0"/>
                <xsd:element ref="ns3:TaxCatchAll" minOccurs="0"/>
                <xsd:element ref="ns2:lcf76f155ced4ddcb4097134ff3c332f"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a0e0852-98f0-44cf-868b-e76dd3d9615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Thumbnail" ma:index="20" nillable="true" ma:displayName="Thumbnail" ma:internalName="Thumbnail">
      <xsd:simpleType>
        <xsd:restriction base="dms:Unknown"/>
      </xsd:simpleType>
    </xsd:element>
    <xsd:element name="MediaLengthInSeconds" ma:index="21" nillable="true" ma:displayName="Length (seconds)" ma:internalName="MediaLengthInSeconds" ma:readOnly="true">
      <xsd:simpleType>
        <xsd:restriction base="dms:Unknown"/>
      </xsd:simpleType>
    </xsd:element>
    <xsd:element name="Preview" ma:index="22" nillable="true" ma:displayName="Preview" ma:format="Thumbnail" ma:internalName="Preview">
      <xsd:simpleType>
        <xsd:restriction base="dms:Unknown"/>
      </xsd:simpleType>
    </xsd:element>
    <xsd:element name="maybe" ma:index="23" nillable="true" ma:displayName="maybe" ma:format="Hyperlink" ma:internalName="maybe">
      <xsd:complexType>
        <xsd:complexContent>
          <xsd:extension base="dms:URL">
            <xsd:sequence>
              <xsd:element name="Url" type="dms:ValidUrl" minOccurs="0" nillable="true"/>
              <xsd:element name="Description" type="xsd:string" nillable="true"/>
            </xsd:sequence>
          </xsd:extension>
        </xsd:complexContent>
      </xsd:complexType>
    </xsd:element>
    <xsd:element name="Photos" ma:index="24" nillable="true" ma:displayName="Photos" ma:format="Thumbnail" ma:internalName="Photos">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8b759ca7-fa49-458f-a72a-645c24e4657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8f118ce-cf87-4f20-821b-40030aa878c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bcc52e36-451f-43a7-bd6e-c4a7255579e0}" ma:internalName="TaxCatchAll" ma:showField="CatchAllData" ma:web="68f118ce-cf87-4f20-821b-40030aa878c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68f118ce-cf87-4f20-821b-40030aa878cd" xsi:nil="true"/>
    <lcf76f155ced4ddcb4097134ff3c332f xmlns="7a0e0852-98f0-44cf-868b-e76dd3d96154">
      <Terms xmlns="http://schemas.microsoft.com/office/infopath/2007/PartnerControls"/>
    </lcf76f155ced4ddcb4097134ff3c332f>
    <SharedWithUsers xmlns="68f118ce-cf87-4f20-821b-40030aa878cd">
      <UserInfo>
        <DisplayName/>
        <AccountId xsi:nil="true"/>
        <AccountType/>
      </UserInfo>
    </SharedWithUsers>
    <MediaLengthInSeconds xmlns="7a0e0852-98f0-44cf-868b-e76dd3d96154" xsi:nil="true"/>
    <maybe xmlns="7a0e0852-98f0-44cf-868b-e76dd3d96154">
      <Url xsi:nil="true"/>
      <Description xsi:nil="true"/>
    </maybe>
    <Photos xmlns="7a0e0852-98f0-44cf-868b-e76dd3d96154" xsi:nil="true"/>
    <Preview xmlns="7a0e0852-98f0-44cf-868b-e76dd3d96154" xsi:nil="true"/>
    <Thumbnail xmlns="7a0e0852-98f0-44cf-868b-e76dd3d96154" xsi:nil="true"/>
  </documentManagement>
</p:properties>
</file>

<file path=customXml/itemProps1.xml><?xml version="1.0" encoding="utf-8"?>
<ds:datastoreItem xmlns:ds="http://schemas.openxmlformats.org/officeDocument/2006/customXml" ds:itemID="{70712B91-7157-492E-9B34-1A7571FCED7B}"/>
</file>

<file path=customXml/itemProps2.xml><?xml version="1.0" encoding="utf-8"?>
<ds:datastoreItem xmlns:ds="http://schemas.openxmlformats.org/officeDocument/2006/customXml" ds:itemID="{C65FFFEC-9FE7-4E9F-B405-7440688AE762}">
  <ds:schemaRefs>
    <ds:schemaRef ds:uri="http://schemas.microsoft.com/sharepoint/v3/contenttype/forms"/>
  </ds:schemaRefs>
</ds:datastoreItem>
</file>

<file path=customXml/itemProps3.xml><?xml version="1.0" encoding="utf-8"?>
<ds:datastoreItem xmlns:ds="http://schemas.openxmlformats.org/officeDocument/2006/customXml" ds:itemID="{F3A66B7A-C503-477D-9D49-F2A9FCE11CFD}">
  <ds:schemaRefs>
    <ds:schemaRef ds:uri="http://purl.org/dc/elements/1.1/"/>
    <ds:schemaRef ds:uri="http://www.w3.org/XML/1998/namespace"/>
    <ds:schemaRef ds:uri="http://schemas.microsoft.com/office/2006/documentManagement/types"/>
    <ds:schemaRef ds:uri="http://schemas.microsoft.com/office/infopath/2007/PartnerControls"/>
    <ds:schemaRef ds:uri="7a0e0852-98f0-44cf-868b-e76dd3d96154"/>
    <ds:schemaRef ds:uri="http://purl.org/dc/dcmitype/"/>
    <ds:schemaRef ds:uri="http://schemas.microsoft.com/office/2006/metadata/properties"/>
    <ds:schemaRef ds:uri="http://schemas.openxmlformats.org/package/2006/metadata/core-properties"/>
    <ds:schemaRef ds:uri="68f118ce-cf87-4f20-821b-40030aa878cd"/>
    <ds:schemaRef ds:uri="http://purl.org/dc/terms/"/>
    <ds:schemaRef ds:uri="bb5d00c6-494b-4fcb-9372-4e484d85acca"/>
    <ds:schemaRef ds:uri="323326a6-dc59-45ed-a5ec-ba93925d7780"/>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0</TotalTime>
  <Words>1283</Words>
  <Application>Microsoft Office PowerPoint</Application>
  <PresentationFormat>On-screen Show (16:9)</PresentationFormat>
  <Paragraphs>133</Paragraphs>
  <Slides>18</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Calibri Light</vt:lpstr>
      <vt:lpstr>Ubuntu</vt:lpstr>
      <vt:lpstr>Office 2013 - 2022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chloetrip@googlemail.com</dc:creator>
  <cp:lastModifiedBy>Emily Nicholls</cp:lastModifiedBy>
  <cp:revision>21</cp:revision>
  <dcterms:created xsi:type="dcterms:W3CDTF">2022-03-06T13:21:37Z</dcterms:created>
  <dcterms:modified xsi:type="dcterms:W3CDTF">2025-02-13T11:44:54Z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0x0101008D8E32B247F3AB4BA9E3B4643AEB360D</vt:lpwstr>
  </property>
  <property fmtid="{D5CDD505-2E9C-101B-9397-08002B2CF9AE}" pid="3" name="MediaServiceImageTags">
    <vt:lpwstr/>
  </property>
  <property fmtid="{D5CDD505-2E9C-101B-9397-08002B2CF9AE}" pid="4" name="Order">
    <vt:r8>5888000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maybe">
    <vt:lpwstr>, </vt:lpwstr>
  </property>
  <property fmtid="{D5CDD505-2E9C-101B-9397-08002B2CF9AE}" pid="12" name="_ExtendedDescription">
    <vt:lpwstr/>
  </property>
  <property fmtid="{D5CDD505-2E9C-101B-9397-08002B2CF9AE}" pid="13" name="TriggerFlowInfo">
    <vt:lpwstr/>
  </property>
</Properties>
</file>